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3718" r:id="rId2"/>
  </p:sldMasterIdLst>
  <p:sldIdLst>
    <p:sldId id="256" r:id="rId3"/>
    <p:sldId id="266" r:id="rId4"/>
    <p:sldId id="258" r:id="rId5"/>
    <p:sldId id="268" r:id="rId6"/>
    <p:sldId id="269" r:id="rId7"/>
    <p:sldId id="260" r:id="rId8"/>
    <p:sldId id="261" r:id="rId9"/>
    <p:sldId id="262" r:id="rId10"/>
    <p:sldId id="263" r:id="rId11"/>
    <p:sldId id="264" r:id="rId12"/>
    <p:sldId id="279" r:id="rId13"/>
    <p:sldId id="280" r:id="rId14"/>
    <p:sldId id="270" r:id="rId15"/>
    <p:sldId id="271" r:id="rId16"/>
    <p:sldId id="272" r:id="rId17"/>
    <p:sldId id="27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079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13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680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C771544-9178-4723-A327-29BEC02DBE50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DA632305-5371-4526-A8E2-B74CF1F3F7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A56C2E2D-5A10-4A3C-AAF5-E69180C7E3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6B9F4E4-122F-43FA-B00D-DAE88FF626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F1597334-6F85-44A3-8FB5-8ADCAC9C8F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57EE6F8D-51FE-44CA-87C9-61E4C1AE055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26F3C7A7-2506-4272-B0BB-6306170BFE2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0" name="Freeform 9">
                <a:extLst>
                  <a:ext uri="{FF2B5EF4-FFF2-40B4-BE49-F238E27FC236}">
                    <a16:creationId xmlns:a16="http://schemas.microsoft.com/office/drawing/2014/main" id="{D4FE3D26-0D4B-4EAD-8A9B-1FA545E0895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614396DA-4F17-40F5-81F5-1602DA493FF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9A141BF0-5F77-4824-8916-23E73CD43E1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10A59DE6-28B8-48D0-8B41-8E52714170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4" name="Freeform 13">
                <a:extLst>
                  <a:ext uri="{FF2B5EF4-FFF2-40B4-BE49-F238E27FC236}">
                    <a16:creationId xmlns:a16="http://schemas.microsoft.com/office/drawing/2014/main" id="{A046F0B2-BCEA-4605-8438-268221B9A29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5" name="Freeform 14">
                <a:extLst>
                  <a:ext uri="{FF2B5EF4-FFF2-40B4-BE49-F238E27FC236}">
                    <a16:creationId xmlns:a16="http://schemas.microsoft.com/office/drawing/2014/main" id="{04DB3F65-876A-4F99-82F7-C0F12C75F9D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" name="Freeform 15">
                <a:extLst>
                  <a:ext uri="{FF2B5EF4-FFF2-40B4-BE49-F238E27FC236}">
                    <a16:creationId xmlns:a16="http://schemas.microsoft.com/office/drawing/2014/main" id="{51A4C416-082F-4020-A261-B6F41A5AE0E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BBC04553-F9D1-4643-AA0C-481A90099D4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8" name="Freeform 17">
                <a:extLst>
                  <a:ext uri="{FF2B5EF4-FFF2-40B4-BE49-F238E27FC236}">
                    <a16:creationId xmlns:a16="http://schemas.microsoft.com/office/drawing/2014/main" id="{154B4C02-59B1-4C81-B230-462E7CC59AE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9" name="Freeform 18">
                <a:extLst>
                  <a:ext uri="{FF2B5EF4-FFF2-40B4-BE49-F238E27FC236}">
                    <a16:creationId xmlns:a16="http://schemas.microsoft.com/office/drawing/2014/main" id="{E0B4D93C-F7CF-4D61-8265-7EB8448BFC5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40" name="Freeform 19">
                <a:extLst>
                  <a:ext uri="{FF2B5EF4-FFF2-40B4-BE49-F238E27FC236}">
                    <a16:creationId xmlns:a16="http://schemas.microsoft.com/office/drawing/2014/main" id="{5FF02AC5-E393-42B4-B477-4310FBE7EDC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</p:grp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97C3BEDD-D69B-4D21-BFB7-591B6A5677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2F031BA-276D-49A4-AADF-64251C2036A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E6B4681F-E40D-4F2E-B02A-2BB0120459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6E7E8317-B306-40EC-ABC6-B8D5E981D6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D19339A5-8EC9-43C9-A4C4-BA21B16EEF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7812E1AE-5C04-4223-A0C4-8115551D26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716E8BDC-57F2-4C3E-A21E-A9B68D14E2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0FB3C49C-EA79-4E78-9F40-1C053A80B9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D6C51CBB-C7A2-42A2-8997-9CC2F20ABDD5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96ABDF37-116C-4EA4-BCFE-DA8FD0CE0668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19" name="Line 30">
              <a:extLst>
                <a:ext uri="{FF2B5EF4-FFF2-40B4-BE49-F238E27FC236}">
                  <a16:creationId xmlns:a16="http://schemas.microsoft.com/office/drawing/2014/main" id="{E36F4239-CB4D-4054-8D46-51AE2B2924B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grpSp>
          <p:nvGrpSpPr>
            <p:cNvPr id="20" name="Group 31">
              <a:extLst>
                <a:ext uri="{FF2B5EF4-FFF2-40B4-BE49-F238E27FC236}">
                  <a16:creationId xmlns:a16="http://schemas.microsoft.com/office/drawing/2014/main" id="{6D2CFD22-CC87-4300-AD07-5810FEF58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>
                <a:extLst>
                  <a:ext uri="{FF2B5EF4-FFF2-40B4-BE49-F238E27FC236}">
                    <a16:creationId xmlns:a16="http://schemas.microsoft.com/office/drawing/2014/main" id="{B30DC872-C947-4061-B36F-01766E389373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24" name="Line 33">
                <a:extLst>
                  <a:ext uri="{FF2B5EF4-FFF2-40B4-BE49-F238E27FC236}">
                    <a16:creationId xmlns:a16="http://schemas.microsoft.com/office/drawing/2014/main" id="{62948143-3664-4731-A6B8-02FC88A74DE8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25" name="Line 34">
                <a:extLst>
                  <a:ext uri="{FF2B5EF4-FFF2-40B4-BE49-F238E27FC236}">
                    <a16:creationId xmlns:a16="http://schemas.microsoft.com/office/drawing/2014/main" id="{854AD890-2AA4-4960-A525-715FCDEABF9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26" name="Line 35">
                <a:extLst>
                  <a:ext uri="{FF2B5EF4-FFF2-40B4-BE49-F238E27FC236}">
                    <a16:creationId xmlns:a16="http://schemas.microsoft.com/office/drawing/2014/main" id="{1993B6AF-2021-4BF2-B007-E4416821A06C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27" name="Line 36">
                <a:extLst>
                  <a:ext uri="{FF2B5EF4-FFF2-40B4-BE49-F238E27FC236}">
                    <a16:creationId xmlns:a16="http://schemas.microsoft.com/office/drawing/2014/main" id="{52C31D8E-4679-4FC6-A7DC-925E8AC80B05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</p:grpSp>
        <p:sp>
          <p:nvSpPr>
            <p:cNvPr id="21" name="Line 37">
              <a:extLst>
                <a:ext uri="{FF2B5EF4-FFF2-40B4-BE49-F238E27FC236}">
                  <a16:creationId xmlns:a16="http://schemas.microsoft.com/office/drawing/2014/main" id="{328636E9-DA4A-4689-BF90-6D66730938A6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22" name="Line 38">
              <a:extLst>
                <a:ext uri="{FF2B5EF4-FFF2-40B4-BE49-F238E27FC236}">
                  <a16:creationId xmlns:a16="http://schemas.microsoft.com/office/drawing/2014/main" id="{AABC4856-64F1-45E4-A187-705291B660D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</p:grpSp>
      <p:sp>
        <p:nvSpPr>
          <p:cNvPr id="367655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/>
              <a:t>Образец заголовка</a:t>
            </a:r>
          </a:p>
        </p:txBody>
      </p:sp>
      <p:sp>
        <p:nvSpPr>
          <p:cNvPr id="367656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/>
              <a:t>Образец подзаголовка</a:t>
            </a:r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791E5E17-36AC-4FA5-80F6-CB47A20B0D93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Rectangle 42">
            <a:extLst>
              <a:ext uri="{FF2B5EF4-FFF2-40B4-BE49-F238E27FC236}">
                <a16:creationId xmlns:a16="http://schemas.microsoft.com/office/drawing/2014/main" id="{3D622ACF-EEB6-4D9D-A68A-F20F65617E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Rectangle 43">
            <a:extLst>
              <a:ext uri="{FF2B5EF4-FFF2-40B4-BE49-F238E27FC236}">
                <a16:creationId xmlns:a16="http://schemas.microsoft.com/office/drawing/2014/main" id="{B8052D1E-F556-436F-85DF-55D49C5EB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432D3-64CB-46F3-9E05-A7AFFC29F502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979545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D784B6DF-4770-4E43-BEFA-DB46BFF866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A3CC0A54-3BA8-4D16-A462-C2D9363CA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22922D0A-87A8-4115-B8BF-1573A45494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E6C21-EFCD-40EB-9FDB-F6459D13ED4B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935062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AF6442A2-F4ED-4968-8836-A806711EC8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89EC1D74-CF1C-4919-A21A-BF1F04E5DF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F1D7C320-CD68-4626-B5AD-A6BF4E995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DB5CD-C38E-44DB-9612-79F68CC285A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237094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A81CB82F-87D4-4698-97ED-F81779B27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1FAB1018-7866-468F-98D4-6854C37AD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A0581C71-071D-4C3E-BB5E-D82B98253C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DDC293-F03B-46DF-BC30-6DF75A8E0214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387623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0">
            <a:extLst>
              <a:ext uri="{FF2B5EF4-FFF2-40B4-BE49-F238E27FC236}">
                <a16:creationId xmlns:a16="http://schemas.microsoft.com/office/drawing/2014/main" id="{D6D8151A-1224-4956-9826-3D47FA4DA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>
            <a:extLst>
              <a:ext uri="{FF2B5EF4-FFF2-40B4-BE49-F238E27FC236}">
                <a16:creationId xmlns:a16="http://schemas.microsoft.com/office/drawing/2014/main" id="{8A3D93B3-3FAF-4FC1-B218-AA75E64C57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>
            <a:extLst>
              <a:ext uri="{FF2B5EF4-FFF2-40B4-BE49-F238E27FC236}">
                <a16:creationId xmlns:a16="http://schemas.microsoft.com/office/drawing/2014/main" id="{A35C9428-F046-441E-B712-3EFF3898E0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CBB5B-36D7-4E30-9405-7046518F247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749859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D0005869-8546-405D-A1C4-4FDD3B2CF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E1C32EC9-A471-491E-826D-9A46BA7A2A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>
            <a:extLst>
              <a:ext uri="{FF2B5EF4-FFF2-40B4-BE49-F238E27FC236}">
                <a16:creationId xmlns:a16="http://schemas.microsoft.com/office/drawing/2014/main" id="{F9305B2E-EEED-4DCB-ACB5-ED98C182E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5827C-53FF-48A8-A318-F7DF9724E62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87821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>
            <a:extLst>
              <a:ext uri="{FF2B5EF4-FFF2-40B4-BE49-F238E27FC236}">
                <a16:creationId xmlns:a16="http://schemas.microsoft.com/office/drawing/2014/main" id="{95755CB4-E578-4854-AB59-F2A0084CED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D3E7654A-22B7-45C6-9E12-EA1F71EB8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>
            <a:extLst>
              <a:ext uri="{FF2B5EF4-FFF2-40B4-BE49-F238E27FC236}">
                <a16:creationId xmlns:a16="http://schemas.microsoft.com/office/drawing/2014/main" id="{3B46F73F-D93F-4343-B66B-0A7A1BBF3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66A1A-B0C3-4E0C-A8EB-D79A607EDAF8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08933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7CF90B40-C3CE-4052-831D-9568473BB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D82F39D2-D3B7-488B-AB1B-6B2DE783B6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E11899BA-75A5-4BDA-BFAB-89755646C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8D6967-CC84-4BB3-8BB0-AD49B637DF31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80657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4853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4F71EB28-E000-438C-A292-502F616EB9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E8F3F1EE-F415-4C47-93CD-AD7529E1B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>
            <a:extLst>
              <a:ext uri="{FF2B5EF4-FFF2-40B4-BE49-F238E27FC236}">
                <a16:creationId xmlns:a16="http://schemas.microsoft.com/office/drawing/2014/main" id="{5A8A38A2-32FB-4420-A29D-F10F677EEA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F73D5-EBBA-4B11-8BA7-D23D2C5CCE3A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1092322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02B248D9-1597-4A15-9E18-4E87CEA986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409ED4B4-99FF-4D2D-951A-E591EF8561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5AD62B56-71F0-401E-8C32-7CE797929D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6F28EE-C77A-41AA-93AC-57F936A0FC2B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2531842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EBD40B1B-1197-48BC-8D8A-48B637077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3B98F0D1-049F-42E8-A22C-B5245D273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>
            <a:extLst>
              <a:ext uri="{FF2B5EF4-FFF2-40B4-BE49-F238E27FC236}">
                <a16:creationId xmlns:a16="http://schemas.microsoft.com/office/drawing/2014/main" id="{90E5BEF0-C39D-4AF1-BF11-4D0EDF644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5EE8C-E883-476F-AEBD-359D7FCA14D9}" type="slidenum">
              <a:rPr lang="ru-RU" altLang="uk-UA"/>
              <a:pPr/>
              <a:t>‹№›</a:t>
            </a:fld>
            <a:endParaRPr lang="ru-RU" altLang="uk-UA"/>
          </a:p>
        </p:txBody>
      </p:sp>
    </p:spTree>
    <p:extLst>
      <p:ext uri="{BB962C8B-B14F-4D97-AF65-F5344CB8AC3E}">
        <p14:creationId xmlns:p14="http://schemas.microsoft.com/office/powerpoint/2010/main" val="322909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352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26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7352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52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5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309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0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28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F66ECDEB-BFF4-4C3C-AF5C-76D19F8EA020}"/>
              </a:ext>
            </a:extLst>
          </p:cNvPr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366595" name="Freeform 3">
              <a:extLst>
                <a:ext uri="{FF2B5EF4-FFF2-40B4-BE49-F238E27FC236}">
                  <a16:creationId xmlns:a16="http://schemas.microsoft.com/office/drawing/2014/main" id="{E270A010-865A-41F1-811B-90315B0AF2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366596" name="Freeform 4">
              <a:extLst>
                <a:ext uri="{FF2B5EF4-FFF2-40B4-BE49-F238E27FC236}">
                  <a16:creationId xmlns:a16="http://schemas.microsoft.com/office/drawing/2014/main" id="{5133BEDF-62B3-4C41-A52F-827402E7B0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366597" name="Freeform 5">
              <a:extLst>
                <a:ext uri="{FF2B5EF4-FFF2-40B4-BE49-F238E27FC236}">
                  <a16:creationId xmlns:a16="http://schemas.microsoft.com/office/drawing/2014/main" id="{3C996662-9A84-4999-8A1B-D757A93EF7F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grpSp>
          <p:nvGrpSpPr>
            <p:cNvPr id="4107" name="Group 6">
              <a:extLst>
                <a:ext uri="{FF2B5EF4-FFF2-40B4-BE49-F238E27FC236}">
                  <a16:creationId xmlns:a16="http://schemas.microsoft.com/office/drawing/2014/main" id="{BE9A2664-499A-4F28-808B-F96F5C11BA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66599" name="Freeform 7">
                <a:extLst>
                  <a:ext uri="{FF2B5EF4-FFF2-40B4-BE49-F238E27FC236}">
                    <a16:creationId xmlns:a16="http://schemas.microsoft.com/office/drawing/2014/main" id="{002A510A-33D6-4499-B8ED-FCC6ACDA195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0" name="Freeform 8">
                <a:extLst>
                  <a:ext uri="{FF2B5EF4-FFF2-40B4-BE49-F238E27FC236}">
                    <a16:creationId xmlns:a16="http://schemas.microsoft.com/office/drawing/2014/main" id="{68357366-777A-4D91-BD0F-364FF9FC5A6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1" name="Freeform 9">
                <a:extLst>
                  <a:ext uri="{FF2B5EF4-FFF2-40B4-BE49-F238E27FC236}">
                    <a16:creationId xmlns:a16="http://schemas.microsoft.com/office/drawing/2014/main" id="{9C16FF2D-1B3F-4AC5-8320-EDA5AD5CF84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2" name="Freeform 10">
                <a:extLst>
                  <a:ext uri="{FF2B5EF4-FFF2-40B4-BE49-F238E27FC236}">
                    <a16:creationId xmlns:a16="http://schemas.microsoft.com/office/drawing/2014/main" id="{66449B29-8623-4D22-B35A-714C7476179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3" name="Freeform 11">
                <a:extLst>
                  <a:ext uri="{FF2B5EF4-FFF2-40B4-BE49-F238E27FC236}">
                    <a16:creationId xmlns:a16="http://schemas.microsoft.com/office/drawing/2014/main" id="{301A8D7B-F2D5-44C4-A169-27692AC752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4" name="Freeform 12">
                <a:extLst>
                  <a:ext uri="{FF2B5EF4-FFF2-40B4-BE49-F238E27FC236}">
                    <a16:creationId xmlns:a16="http://schemas.microsoft.com/office/drawing/2014/main" id="{D9FEC9A7-44F5-4D0E-9701-91DD9B8BD62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5" name="Freeform 13">
                <a:extLst>
                  <a:ext uri="{FF2B5EF4-FFF2-40B4-BE49-F238E27FC236}">
                    <a16:creationId xmlns:a16="http://schemas.microsoft.com/office/drawing/2014/main" id="{03856C67-6789-4FFB-AB20-CF158337C3F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6" name="Freeform 14">
                <a:extLst>
                  <a:ext uri="{FF2B5EF4-FFF2-40B4-BE49-F238E27FC236}">
                    <a16:creationId xmlns:a16="http://schemas.microsoft.com/office/drawing/2014/main" id="{507E83B7-7230-454C-ACDB-6226272446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7" name="Freeform 15">
                <a:extLst>
                  <a:ext uri="{FF2B5EF4-FFF2-40B4-BE49-F238E27FC236}">
                    <a16:creationId xmlns:a16="http://schemas.microsoft.com/office/drawing/2014/main" id="{107858C1-75B9-43CE-8062-4570AF60F26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8" name="Freeform 16">
                <a:extLst>
                  <a:ext uri="{FF2B5EF4-FFF2-40B4-BE49-F238E27FC236}">
                    <a16:creationId xmlns:a16="http://schemas.microsoft.com/office/drawing/2014/main" id="{A5D17E7F-F21B-4C24-BDF2-EDFC18B6688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09" name="Freeform 17">
                <a:extLst>
                  <a:ext uri="{FF2B5EF4-FFF2-40B4-BE49-F238E27FC236}">
                    <a16:creationId xmlns:a16="http://schemas.microsoft.com/office/drawing/2014/main" id="{501B565B-74E2-45E0-B630-D9E5D42AD6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10" name="Freeform 18">
                <a:extLst>
                  <a:ext uri="{FF2B5EF4-FFF2-40B4-BE49-F238E27FC236}">
                    <a16:creationId xmlns:a16="http://schemas.microsoft.com/office/drawing/2014/main" id="{DF54D6F7-B43C-432F-9E5C-7188EE8E9F9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  <p:sp>
            <p:nvSpPr>
              <p:cNvPr id="366611" name="Freeform 19">
                <a:extLst>
                  <a:ext uri="{FF2B5EF4-FFF2-40B4-BE49-F238E27FC236}">
                    <a16:creationId xmlns:a16="http://schemas.microsoft.com/office/drawing/2014/main" id="{D07FC26E-BA4D-4645-BE2A-361CE3757EE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ru-RU" sz="1800"/>
              </a:p>
            </p:txBody>
          </p:sp>
        </p:grpSp>
        <p:sp>
          <p:nvSpPr>
            <p:cNvPr id="366612" name="Freeform 20">
              <a:extLst>
                <a:ext uri="{FF2B5EF4-FFF2-40B4-BE49-F238E27FC236}">
                  <a16:creationId xmlns:a16="http://schemas.microsoft.com/office/drawing/2014/main" id="{EABEF54F-5D9E-4D50-8F37-7D6FC7CBD5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366613" name="Freeform 21">
              <a:extLst>
                <a:ext uri="{FF2B5EF4-FFF2-40B4-BE49-F238E27FC236}">
                  <a16:creationId xmlns:a16="http://schemas.microsoft.com/office/drawing/2014/main" id="{C015591F-5E49-4BCB-A975-1912DDD17AE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366614" name="Freeform 22">
              <a:extLst>
                <a:ext uri="{FF2B5EF4-FFF2-40B4-BE49-F238E27FC236}">
                  <a16:creationId xmlns:a16="http://schemas.microsoft.com/office/drawing/2014/main" id="{149D928B-3D44-424A-AF91-3749746C717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4111" name="Freeform 23">
              <a:extLst>
                <a:ext uri="{FF2B5EF4-FFF2-40B4-BE49-F238E27FC236}">
                  <a16:creationId xmlns:a16="http://schemas.microsoft.com/office/drawing/2014/main" id="{FF73C066-F682-4CE4-AE60-81E9EC89AFF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21 w 717"/>
                <a:gd name="T1" fmla="*/ 845 h 845"/>
                <a:gd name="T2" fmla="*/ 721 w 717"/>
                <a:gd name="T3" fmla="*/ 821 h 845"/>
                <a:gd name="T4" fmla="*/ 578 w 717"/>
                <a:gd name="T5" fmla="*/ 605 h 845"/>
                <a:gd name="T6" fmla="*/ 408 w 717"/>
                <a:gd name="T7" fmla="*/ 396 h 845"/>
                <a:gd name="T8" fmla="*/ 22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1 w 717"/>
                <a:gd name="T15" fmla="*/ 198 h 845"/>
                <a:gd name="T16" fmla="*/ 402 w 717"/>
                <a:gd name="T17" fmla="*/ 408 h 845"/>
                <a:gd name="T18" fmla="*/ 572 w 717"/>
                <a:gd name="T19" fmla="*/ 623 h 845"/>
                <a:gd name="T20" fmla="*/ 721 w 717"/>
                <a:gd name="T21" fmla="*/ 845 h 845"/>
                <a:gd name="T22" fmla="*/ 72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4112" name="Freeform 24">
              <a:extLst>
                <a:ext uri="{FF2B5EF4-FFF2-40B4-BE49-F238E27FC236}">
                  <a16:creationId xmlns:a16="http://schemas.microsoft.com/office/drawing/2014/main" id="{FDF3AABC-938D-45B3-B0E3-73F3750F96F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9 w 407"/>
                <a:gd name="T1" fmla="*/ 414 h 414"/>
                <a:gd name="T2" fmla="*/ 409 w 407"/>
                <a:gd name="T3" fmla="*/ 396 h 414"/>
                <a:gd name="T4" fmla="*/ 22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8 w 407"/>
                <a:gd name="T13" fmla="*/ 204 h 414"/>
                <a:gd name="T14" fmla="*/ 409 w 407"/>
                <a:gd name="T15" fmla="*/ 414 h 414"/>
                <a:gd name="T16" fmla="*/ 40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366617" name="Freeform 25">
              <a:extLst>
                <a:ext uri="{FF2B5EF4-FFF2-40B4-BE49-F238E27FC236}">
                  <a16:creationId xmlns:a16="http://schemas.microsoft.com/office/drawing/2014/main" id="{0D78825A-A53D-437F-BB51-F86C93DC06D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4114" name="Freeform 26">
              <a:extLst>
                <a:ext uri="{FF2B5EF4-FFF2-40B4-BE49-F238E27FC236}">
                  <a16:creationId xmlns:a16="http://schemas.microsoft.com/office/drawing/2014/main" id="{701A58A9-3351-4894-B3C5-1F7D292EB6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90 w 586"/>
                <a:gd name="T1" fmla="*/ 0 h 599"/>
                <a:gd name="T2" fmla="*/ 572 w 586"/>
                <a:gd name="T3" fmla="*/ 0 h 599"/>
                <a:gd name="T4" fmla="*/ 409 w 586"/>
                <a:gd name="T5" fmla="*/ 132 h 599"/>
                <a:gd name="T6" fmla="*/ 25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9 w 586"/>
                <a:gd name="T17" fmla="*/ 282 h 599"/>
                <a:gd name="T18" fmla="*/ 415 w 586"/>
                <a:gd name="T19" fmla="*/ 138 h 599"/>
                <a:gd name="T20" fmla="*/ 590 w 586"/>
                <a:gd name="T21" fmla="*/ 0 h 599"/>
                <a:gd name="T22" fmla="*/ 59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4115" name="Freeform 27">
              <a:extLst>
                <a:ext uri="{FF2B5EF4-FFF2-40B4-BE49-F238E27FC236}">
                  <a16:creationId xmlns:a16="http://schemas.microsoft.com/office/drawing/2014/main" id="{4DEAC7AA-F5AB-4040-AEC7-CC89DEF5ED8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1 w 269"/>
                <a:gd name="T1" fmla="*/ 0 h 252"/>
                <a:gd name="T2" fmla="*/ 25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1 w 269"/>
                <a:gd name="T15" fmla="*/ 0 h 252"/>
                <a:gd name="T16" fmla="*/ 27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4116" name="Line 28">
              <a:extLst>
                <a:ext uri="{FF2B5EF4-FFF2-40B4-BE49-F238E27FC236}">
                  <a16:creationId xmlns:a16="http://schemas.microsoft.com/office/drawing/2014/main" id="{4915642F-B961-4655-8993-3724146A5192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4117" name="Line 29">
              <a:extLst>
                <a:ext uri="{FF2B5EF4-FFF2-40B4-BE49-F238E27FC236}">
                  <a16:creationId xmlns:a16="http://schemas.microsoft.com/office/drawing/2014/main" id="{0CE1E4FB-145B-4309-A4D6-4E892F55B8A3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4118" name="Line 30">
              <a:extLst>
                <a:ext uri="{FF2B5EF4-FFF2-40B4-BE49-F238E27FC236}">
                  <a16:creationId xmlns:a16="http://schemas.microsoft.com/office/drawing/2014/main" id="{19D2D831-944D-481F-B961-B37DBF41CE6D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grpSp>
          <p:nvGrpSpPr>
            <p:cNvPr id="4119" name="Group 31">
              <a:extLst>
                <a:ext uri="{FF2B5EF4-FFF2-40B4-BE49-F238E27FC236}">
                  <a16:creationId xmlns:a16="http://schemas.microsoft.com/office/drawing/2014/main" id="{5EB363AF-CD65-486F-8576-902D1FDC01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2" name="Line 32">
                <a:extLst>
                  <a:ext uri="{FF2B5EF4-FFF2-40B4-BE49-F238E27FC236}">
                    <a16:creationId xmlns:a16="http://schemas.microsoft.com/office/drawing/2014/main" id="{FBD654BF-7B02-4F44-8E2A-2BF24CE5CF74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4123" name="Line 33">
                <a:extLst>
                  <a:ext uri="{FF2B5EF4-FFF2-40B4-BE49-F238E27FC236}">
                    <a16:creationId xmlns:a16="http://schemas.microsoft.com/office/drawing/2014/main" id="{2EAF727B-61D2-46D0-977D-93EE99317510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4124" name="Line 34">
                <a:extLst>
                  <a:ext uri="{FF2B5EF4-FFF2-40B4-BE49-F238E27FC236}">
                    <a16:creationId xmlns:a16="http://schemas.microsoft.com/office/drawing/2014/main" id="{C2B376B7-BD49-46E8-9C3B-5832329955D7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4125" name="Line 35">
                <a:extLst>
                  <a:ext uri="{FF2B5EF4-FFF2-40B4-BE49-F238E27FC236}">
                    <a16:creationId xmlns:a16="http://schemas.microsoft.com/office/drawing/2014/main" id="{13C14852-89E2-49C3-8031-C9BE82BDD836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  <p:sp>
            <p:nvSpPr>
              <p:cNvPr id="4126" name="Line 36">
                <a:extLst>
                  <a:ext uri="{FF2B5EF4-FFF2-40B4-BE49-F238E27FC236}">
                    <a16:creationId xmlns:a16="http://schemas.microsoft.com/office/drawing/2014/main" id="{C564940E-4061-46F9-ADE0-7064C18DA309}"/>
                  </a:ext>
                </a:extLst>
              </p:cNvPr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uk-UA" sz="1800"/>
              </a:p>
            </p:txBody>
          </p:sp>
        </p:grpSp>
        <p:sp>
          <p:nvSpPr>
            <p:cNvPr id="4120" name="Line 37">
              <a:extLst>
                <a:ext uri="{FF2B5EF4-FFF2-40B4-BE49-F238E27FC236}">
                  <a16:creationId xmlns:a16="http://schemas.microsoft.com/office/drawing/2014/main" id="{E6C334F9-CBF7-4B76-B4D1-D0FC63DEC0D1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  <p:sp>
          <p:nvSpPr>
            <p:cNvPr id="4121" name="Line 38">
              <a:extLst>
                <a:ext uri="{FF2B5EF4-FFF2-40B4-BE49-F238E27FC236}">
                  <a16:creationId xmlns:a16="http://schemas.microsoft.com/office/drawing/2014/main" id="{76791B9F-45FC-4751-91E2-790D94DC764C}"/>
                </a:ext>
              </a:extLst>
            </p:cNvPr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 sz="1800"/>
            </a:p>
          </p:txBody>
        </p:sp>
      </p:grpSp>
      <p:sp>
        <p:nvSpPr>
          <p:cNvPr id="366631" name="Rectangle 39">
            <a:extLst>
              <a:ext uri="{FF2B5EF4-FFF2-40B4-BE49-F238E27FC236}">
                <a16:creationId xmlns:a16="http://schemas.microsoft.com/office/drawing/2014/main" id="{A945F15C-F60D-4E2B-900C-99B95A7B4D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66632" name="Rectangle 40">
            <a:extLst>
              <a:ext uri="{FF2B5EF4-FFF2-40B4-BE49-F238E27FC236}">
                <a16:creationId xmlns:a16="http://schemas.microsoft.com/office/drawing/2014/main" id="{62CA4574-6789-4C54-BFE1-88BBA9BF2B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6633" name="Rectangle 41">
            <a:extLst>
              <a:ext uri="{FF2B5EF4-FFF2-40B4-BE49-F238E27FC236}">
                <a16:creationId xmlns:a16="http://schemas.microsoft.com/office/drawing/2014/main" id="{BD62491F-05CF-451B-A090-AAA72A6D6F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6634" name="Rectangle 42">
            <a:extLst>
              <a:ext uri="{FF2B5EF4-FFF2-40B4-BE49-F238E27FC236}">
                <a16:creationId xmlns:a16="http://schemas.microsoft.com/office/drawing/2014/main" id="{BE0FA513-7A4A-4250-92F7-77D46BD2587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FB2E190A-8AB8-43E7-899C-D009AF3F0764}" type="slidenum">
              <a:rPr lang="ru-RU" altLang="uk-UA"/>
              <a:pPr/>
              <a:t>‹№›</a:t>
            </a:fld>
            <a:endParaRPr lang="ru-RU" altLang="uk-UA"/>
          </a:p>
        </p:txBody>
      </p:sp>
      <p:sp>
        <p:nvSpPr>
          <p:cNvPr id="366635" name="Rectangle 43">
            <a:extLst>
              <a:ext uri="{FF2B5EF4-FFF2-40B4-BE49-F238E27FC236}">
                <a16:creationId xmlns:a16="http://schemas.microsoft.com/office/drawing/2014/main" id="{5ED77174-BE7A-44E6-A6B8-6D56F3944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977113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8DjXglUaOw3ghpWpULdAmslzpH44sHnK?usp=sharing" TargetMode="External"/><Relationship Id="rId2" Type="http://schemas.openxmlformats.org/officeDocument/2006/relationships/hyperlink" Target="https://docs.google.com/document/d/1ZSEnbB88w4adGeG_0aFDluG3wu58Lpb2/edit?usp=drive_link&amp;ouid=115017586336805529566&amp;rtpof=true&amp;sd=tru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naurok.com.ua/profile/296229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3" Type="http://schemas.openxmlformats.org/officeDocument/2006/relationships/image" Target="../media/image5.jpg"/><Relationship Id="rId21" Type="http://schemas.openxmlformats.org/officeDocument/2006/relationships/hyperlink" Target="https://drive.google.com/drive/folders/19pUpNOO3iFY0kk5PvZrAsBB4yJ-T4bvx?usp=drive_link" TargetMode="External"/><Relationship Id="rId7" Type="http://schemas.openxmlformats.org/officeDocument/2006/relationships/image" Target="../media/image9.jp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g"/><Relationship Id="rId16" Type="http://schemas.openxmlformats.org/officeDocument/2006/relationships/image" Target="../media/image18.jp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5" Type="http://schemas.openxmlformats.org/officeDocument/2006/relationships/image" Target="../media/image17.jpg"/><Relationship Id="rId10" Type="http://schemas.openxmlformats.org/officeDocument/2006/relationships/image" Target="../media/image12.jpg"/><Relationship Id="rId19" Type="http://schemas.openxmlformats.org/officeDocument/2006/relationships/image" Target="../media/image21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47528" y="188641"/>
            <a:ext cx="81369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uk-UA" sz="2400" b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Ліцей № 92 імені Івана Франка </a:t>
            </a:r>
            <a:r>
              <a:rPr lang="uk-UA" sz="2400" b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міста Києва</a:t>
            </a:r>
            <a:endParaRPr lang="ru-RU" sz="24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6287" y="1700808"/>
            <a:ext cx="82809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uk-UA" sz="54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МАТЕРІАЛИ З ДОСВІДУ РОБОТИ</a:t>
            </a:r>
            <a:endParaRPr lang="ru-RU" sz="5400" b="1" dirty="0">
              <a:ln w="10541" cmpd="sng">
                <a:solidFill>
                  <a:srgbClr val="FE863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E8637">
                      <a:tint val="40000"/>
                      <a:satMod val="250000"/>
                    </a:srgbClr>
                  </a:gs>
                  <a:gs pos="9000">
                    <a:srgbClr val="FE8637">
                      <a:tint val="52000"/>
                      <a:satMod val="300000"/>
                    </a:srgbClr>
                  </a:gs>
                  <a:gs pos="50000">
                    <a:srgbClr val="FE8637">
                      <a:shade val="20000"/>
                      <a:satMod val="300000"/>
                    </a:srgbClr>
                  </a:gs>
                  <a:gs pos="79000">
                    <a:srgbClr val="FE8637">
                      <a:tint val="52000"/>
                      <a:satMod val="300000"/>
                    </a:srgbClr>
                  </a:gs>
                  <a:gs pos="100000">
                    <a:srgbClr val="FE863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7528" y="3645025"/>
            <a:ext cx="813690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uk-UA" sz="3200" b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вчителя початкових класів</a:t>
            </a:r>
          </a:p>
          <a:p>
            <a:pPr algn="ctr" defTabSz="914400"/>
            <a:r>
              <a:rPr lang="uk-UA" sz="3200" b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Санчковської</a:t>
            </a:r>
            <a:r>
              <a:rPr lang="uk-UA" sz="3200" b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Людмили Іванівни</a:t>
            </a:r>
          </a:p>
          <a:p>
            <a:pPr algn="ctr" defTabSz="914400"/>
            <a:endParaRPr lang="uk-UA" sz="32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algn="ctr" defTabSz="914400"/>
            <a:endParaRPr lang="uk-UA" sz="32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algn="ctr" defTabSz="914400"/>
            <a:r>
              <a:rPr lang="uk-UA" sz="3200" b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2026 рік</a:t>
            </a:r>
            <a:endParaRPr lang="ru-RU" sz="32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02724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5520" y="15115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36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Практичне застосування одержаних результатів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2168" y="1215444"/>
            <a:ext cx="10687664" cy="64940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8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Збірка «Інтерактивні вправи для активізації розумової діяльності молодших школярів». </a:t>
            </a:r>
          </a:p>
          <a:p>
            <a:pPr defTabSz="914400"/>
            <a:r>
              <a:rPr lang="uk-UA" sz="28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   Переглянути за посиланням:</a:t>
            </a:r>
          </a:p>
          <a:p>
            <a:pPr defTabSz="914400"/>
            <a:r>
              <a:rPr lang="en-US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/>
              </a:rPr>
              <a:t>https://docs.google.com/document/d/1ZSEnbB88w4adGeG_0aFDluG3wu58Lpb2/edit?usp=drive_link&amp;ouid=115017586336805529566&amp;rtpof=true&amp;sd=true</a:t>
            </a:r>
            <a:endParaRPr lang="uk-UA" sz="2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defTabSz="914400"/>
            <a:endParaRPr lang="uk-UA" sz="36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8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Збірка мультимедійного супроводу до уроків математики за підручником Валентина Бевз, Дарина Васильєва «Математика» 2 клас. </a:t>
            </a:r>
          </a:p>
          <a:p>
            <a:pPr defTabSz="914400"/>
            <a:r>
              <a:rPr lang="uk-UA" sz="28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 Переглянути за посиланням:</a:t>
            </a:r>
            <a:endParaRPr lang="en-US" sz="28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lvl="0"/>
            <a:r>
              <a:rPr lang="en-US" sz="2400" b="1" i="1" dirty="0">
                <a:solidFill>
                  <a:srgbClr val="FF0000"/>
                </a:solidFill>
                <a:hlinkClick r:id="rId3"/>
              </a:rPr>
              <a:t>https://drive.google.com/drive/folders/18DjXglUaOw3ghpWpULdAmslzpH44sHnK?usp=sharing</a:t>
            </a:r>
            <a:endParaRPr lang="en-US" sz="2400" b="1" i="1" dirty="0">
              <a:solidFill>
                <a:srgbClr val="FF0000"/>
              </a:solidFill>
            </a:endParaRPr>
          </a:p>
          <a:p>
            <a:pPr defTabSz="914400"/>
            <a:endParaRPr lang="en-US" sz="32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defTabSz="914400"/>
            <a:endParaRPr lang="ru-RU" sz="32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4232638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09A8799-35A5-45E0-928F-9E5BE9FEF1D6}"/>
              </a:ext>
            </a:extLst>
          </p:cNvPr>
          <p:cNvSpPr/>
          <p:nvPr/>
        </p:nvSpPr>
        <p:spPr>
          <a:xfrm>
            <a:off x="2701050" y="0"/>
            <a:ext cx="64315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Сторінками уроків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87780B-69C5-4213-889B-CF950DCB9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69" y="830997"/>
            <a:ext cx="2883673" cy="38448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522D12-6980-46EB-9EFD-993130A4C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48" y="1366686"/>
            <a:ext cx="3252019" cy="43360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D21816-74C3-48C9-A6F7-B0E7A22C8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163413" y="830997"/>
            <a:ext cx="2470355" cy="32938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22EC8A-BC51-4995-816A-0B25C08B0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7272" y="3269226"/>
            <a:ext cx="2691581" cy="35887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EBF26D-1CC0-4652-818D-174CA0088B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3273" y="3429000"/>
            <a:ext cx="2488791" cy="33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8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17713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entury Schoolbook"/>
                <a:ea typeface="+mn-ea"/>
                <a:cs typeface="+mn-cs"/>
              </a:rPr>
              <a:t>Результативність роботи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60320B-BD09-437C-84AF-AA94AE3D0C25}"/>
              </a:ext>
            </a:extLst>
          </p:cNvPr>
          <p:cNvSpPr txBox="1"/>
          <p:nvPr/>
        </p:nvSpPr>
        <p:spPr>
          <a:xfrm>
            <a:off x="1356850" y="461327"/>
            <a:ext cx="963561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/>
              <a:t>Міжнародний математичний конкурс «Кенгуру»:</a:t>
            </a:r>
          </a:p>
          <a:p>
            <a:r>
              <a:rPr lang="uk-UA" sz="2400" b="1" dirty="0" err="1"/>
              <a:t>Підопригора</a:t>
            </a:r>
            <a:r>
              <a:rPr lang="uk-UA" sz="2400" b="1" dirty="0"/>
              <a:t> </a:t>
            </a:r>
            <a:r>
              <a:rPr lang="uk-UA" sz="2400" b="1" dirty="0" err="1"/>
              <a:t>Аріна</a:t>
            </a:r>
            <a:r>
              <a:rPr lang="uk-UA" sz="2400" b="1" dirty="0"/>
              <a:t> – відмінний результат</a:t>
            </a:r>
          </a:p>
          <a:p>
            <a:r>
              <a:rPr lang="uk-UA" sz="2400" b="1" dirty="0" err="1"/>
              <a:t>Кіслова</a:t>
            </a:r>
            <a:r>
              <a:rPr lang="uk-UA" sz="2400" b="1" dirty="0"/>
              <a:t> Єлизавета – добрий результат</a:t>
            </a:r>
          </a:p>
          <a:p>
            <a:r>
              <a:rPr lang="uk-UA" sz="2400" b="1" dirty="0" err="1"/>
              <a:t>Кіслова</a:t>
            </a:r>
            <a:r>
              <a:rPr lang="uk-UA" sz="2400" b="1" dirty="0"/>
              <a:t> Софія – добрий результат</a:t>
            </a:r>
          </a:p>
          <a:p>
            <a:r>
              <a:rPr lang="uk-UA" sz="2400" b="1" dirty="0"/>
              <a:t>Васильєва Маргарита – добрий результат</a:t>
            </a:r>
          </a:p>
          <a:p>
            <a:r>
              <a:rPr lang="uk-UA" sz="2400" b="1" dirty="0"/>
              <a:t>Гайдуцький Михайло – добрий результат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EE100C-F9E7-4BFD-B3A0-F73568FA6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9" y="3614801"/>
            <a:ext cx="2152395" cy="3044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2609C6-C808-4726-A4AD-E2E30E64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58" y="3407170"/>
            <a:ext cx="4332125" cy="32518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2CF657-9AFA-491C-B7DA-3083ADDA3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141" y="3472797"/>
            <a:ext cx="2213052" cy="31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34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0750" y="24235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36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Поширення досвіду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9132" y="5034008"/>
            <a:ext cx="1074665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/>
            <a:endParaRPr lang="uk-UA" sz="24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Мультимедійні презентації з використанням інтерактивних технологій до уроків математики, </a:t>
            </a:r>
            <a:r>
              <a:rPr lang="uk-UA" sz="2000" b="1" i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української мови, ЯДС</a:t>
            </a: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Відкриті виховні заходи, розміщені на </a:t>
            </a:r>
            <a:r>
              <a:rPr lang="en-US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YouTube</a:t>
            </a: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каналі школи.</a:t>
            </a:r>
            <a:endParaRPr lang="ru-RU" sz="20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9132" y="766732"/>
            <a:ext cx="105401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Збірка «Інтерактивні вправи для активізації розумової діяльності молодших школярів».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Виступи на засіданнях методичних об’єднань:</a:t>
            </a:r>
          </a:p>
          <a:p>
            <a:pPr defTabSz="914400"/>
            <a:r>
              <a:rPr lang="uk-UA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26.10.21 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Форми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методи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подання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освітнього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матеріалу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умовах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дистанційно-го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навчання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;</a:t>
            </a:r>
          </a:p>
          <a:p>
            <a:pPr defTabSz="914400"/>
            <a:r>
              <a:rPr lang="uk-UA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24.03.22 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«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Онлайн-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платформи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для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організації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навчання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під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час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війни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»;</a:t>
            </a:r>
          </a:p>
          <a:p>
            <a:pPr defTabSz="914400"/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26.01.23 «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Ефективне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навчання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форматі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відеочеленджу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»;</a:t>
            </a:r>
          </a:p>
          <a:p>
            <a:pPr defTabSz="914400"/>
            <a:r>
              <a:rPr lang="uk-UA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30.03.23 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«Урок у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початковій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контексті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сучасних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викликів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воєнного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стану» ;</a:t>
            </a:r>
          </a:p>
          <a:p>
            <a:pPr defTabSz="914400"/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27.03.24 «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організувати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захопливий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урок з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використанням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інтерактивних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технологій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початковій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школі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контексті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сучасних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викликів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»; </a:t>
            </a:r>
          </a:p>
          <a:p>
            <a:pPr defTabSz="914400"/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28.10.24 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Особливості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адаптації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першокласників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сучасних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реаліях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»;</a:t>
            </a:r>
          </a:p>
          <a:p>
            <a:pPr defTabSz="914400"/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26.03.25  «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Інноваційні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хмарні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технології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доцільність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практичне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застосування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у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освітній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діяльності</a:t>
            </a:r>
            <a:r>
              <a:rPr lang="ru-RU" sz="2000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 </a:t>
            </a:r>
            <a:endParaRPr lang="uk-UA" sz="2000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Створення тестів на електронній платформі «На урок»:</a:t>
            </a:r>
          </a:p>
          <a:p>
            <a:pPr defTabSz="914400"/>
            <a:r>
              <a:rPr lang="en-US" sz="20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2"/>
              </a:rPr>
              <a:t>https://naurok.com.ua/profile/296229</a:t>
            </a:r>
            <a:endParaRPr lang="uk-UA" sz="20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88152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394" y="421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36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Робота класного керівника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09419" y="473322"/>
            <a:ext cx="6194323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14.04.2025 р. – організація і проведення вистави «Пригоди в королівстві Алфавіту».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15.12.2024 р. – організація і проведення свята «Андріївські вечорниці».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24.05.2023 р. – організація і проведення свята «Ми діти твої, Україно!»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24.05.2024 р. – організація і проведення концерту «Таланти 4-А класу»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19.12.2023 р. – свято «Ой, хто, хто Миколая любить»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Участь у виховних заходах у Національному музеї літератури України: «Різдвяна зірка», «Коли дитя читає Кобзаря», «</a:t>
            </a:r>
            <a:r>
              <a:rPr lang="uk-UA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Учи</a:t>
            </a: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</a:t>
            </a:r>
            <a:r>
              <a:rPr lang="uk-UA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неложними</a:t>
            </a: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устами сказати правду…» 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Екскурсії до планетарію, університету харчових технологій, музею природи.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Організація майстер-класів, виставок творчих робіт, </a:t>
            </a:r>
            <a:r>
              <a:rPr lang="uk-UA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проєктів</a:t>
            </a: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.</a:t>
            </a:r>
            <a:endParaRPr lang="uk-UA" sz="20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2B34DF-58A5-4C39-972C-CEC418DFB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1" y="722702"/>
            <a:ext cx="2247285" cy="29963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8F1A42-578E-49E0-9FB3-66B376F2D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133" y="722702"/>
            <a:ext cx="2247286" cy="2996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9242F6-2463-4C36-B442-26926CB75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51" y="3791245"/>
            <a:ext cx="2247287" cy="299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0F2CE-FB6A-4E8A-BB09-68F93B263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86" y="23330"/>
            <a:ext cx="4048095" cy="33226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D0D5F8-6915-4DB5-A698-7B1DB9D5B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169">
            <a:off x="314839" y="401404"/>
            <a:ext cx="3624202" cy="27204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9F273A-9D84-43DF-B9BA-84556ADA9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7956">
            <a:off x="4040792" y="3686715"/>
            <a:ext cx="3457054" cy="2595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45305F-794E-4972-B837-EE0E10028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41">
            <a:off x="225029" y="3365115"/>
            <a:ext cx="3764270" cy="2825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146713-7956-401A-BA80-801744E95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389">
            <a:off x="6568008" y="554568"/>
            <a:ext cx="3528979" cy="2648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16E324-9681-498C-BB39-74E93DFB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406">
            <a:off x="7674616" y="3793658"/>
            <a:ext cx="3618052" cy="2715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DCC3C8-9DD3-4257-8445-45A203EFB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9824">
            <a:off x="9170094" y="353746"/>
            <a:ext cx="2491011" cy="3322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266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153">
            <a:off x="945077" y="233653"/>
            <a:ext cx="4426409" cy="2489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929">
            <a:off x="6456016" y="334709"/>
            <a:ext cx="4480498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 rot="21130400">
            <a:off x="847050" y="2599666"/>
            <a:ext cx="47731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Свято «Ой, </a:t>
            </a:r>
            <a:r>
              <a:rPr lang="ru-RU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хто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, </a:t>
            </a:r>
            <a:r>
              <a:rPr lang="ru-RU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хто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</a:t>
            </a:r>
            <a:r>
              <a:rPr lang="ru-RU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Миколая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любить»</a:t>
            </a:r>
          </a:p>
        </p:txBody>
      </p:sp>
      <p:sp>
        <p:nvSpPr>
          <p:cNvPr id="3" name="Прямоугольник 2"/>
          <p:cNvSpPr/>
          <p:nvPr/>
        </p:nvSpPr>
        <p:spPr>
          <a:xfrm rot="630796">
            <a:off x="5759231" y="2712072"/>
            <a:ext cx="531178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Концерт «</a:t>
            </a:r>
            <a:r>
              <a:rPr lang="ru-RU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Таланти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4-А </a:t>
            </a:r>
            <a:r>
              <a:rPr lang="ru-RU" sz="24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класу</a:t>
            </a:r>
            <a:r>
              <a:rPr lang="ru-RU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»</a:t>
            </a:r>
          </a:p>
          <a:p>
            <a:pPr algn="ctr" defTabSz="914400"/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A87DC14-20C7-4E9D-9763-0C8D9AFEBDB0}"/>
              </a:ext>
            </a:extLst>
          </p:cNvPr>
          <p:cNvSpPr/>
          <p:nvPr/>
        </p:nvSpPr>
        <p:spPr>
          <a:xfrm rot="604552">
            <a:off x="8166752" y="167315"/>
            <a:ext cx="360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E99399E-541C-4A70-82CE-81BFAD71931F}"/>
              </a:ext>
            </a:extLst>
          </p:cNvPr>
          <p:cNvSpPr/>
          <p:nvPr/>
        </p:nvSpPr>
        <p:spPr>
          <a:xfrm>
            <a:off x="7806813" y="657000"/>
            <a:ext cx="835742" cy="582666"/>
          </a:xfrm>
          <a:prstGeom prst="ellipse">
            <a:avLst/>
          </a:prstGeom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E9476F4-A296-4BC1-A801-EFC68569E37C}"/>
              </a:ext>
            </a:extLst>
          </p:cNvPr>
          <p:cNvSpPr/>
          <p:nvPr/>
        </p:nvSpPr>
        <p:spPr>
          <a:xfrm rot="353463">
            <a:off x="7951541" y="766805"/>
            <a:ext cx="546287" cy="2808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uk-UA" sz="2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ova" panose="020B0504020202020204" pitchFamily="34" charset="0"/>
              </a:rPr>
              <a:t>2024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E2CAB48-7375-499F-8E33-388931CA2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3578">
            <a:off x="986631" y="3562541"/>
            <a:ext cx="3611557" cy="2477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5160F6-6C66-4DB4-98BF-D42DBEFB6C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912" y="2836942"/>
            <a:ext cx="4493141" cy="3657917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CFFCD0C-F0B9-4160-BD78-AADAC639B0A5}"/>
              </a:ext>
            </a:extLst>
          </p:cNvPr>
          <p:cNvSpPr/>
          <p:nvPr/>
        </p:nvSpPr>
        <p:spPr>
          <a:xfrm rot="21050253">
            <a:off x="1046022" y="6037135"/>
            <a:ext cx="3789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uk-UA" sz="2400" b="1" dirty="0">
                <a:solidFill>
                  <a:srgbClr val="FF0000"/>
                </a:solidFill>
              </a:rPr>
              <a:t>Ми діти твої, Україно!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85797EF-C371-4CEC-A9B5-2A952843D8A1}"/>
              </a:ext>
            </a:extLst>
          </p:cNvPr>
          <p:cNvSpPr/>
          <p:nvPr/>
        </p:nvSpPr>
        <p:spPr>
          <a:xfrm rot="347303">
            <a:off x="5277670" y="6037134"/>
            <a:ext cx="3858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/>
            <a:r>
              <a:rPr lang="uk-UA" sz="2400" b="1" dirty="0">
                <a:solidFill>
                  <a:srgbClr val="FF0000"/>
                </a:solidFill>
              </a:rPr>
              <a:t>Андріївські вечорниці</a:t>
            </a:r>
          </a:p>
        </p:txBody>
      </p:sp>
    </p:spTree>
    <p:extLst>
      <p:ext uri="{BB962C8B-B14F-4D97-AF65-F5344CB8AC3E}">
        <p14:creationId xmlns:p14="http://schemas.microsoft.com/office/powerpoint/2010/main" val="3747029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-1355"/>
            <a:ext cx="84249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uk-UA" sz="36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Персоналія автора</a:t>
            </a:r>
            <a:endParaRPr lang="ru-RU" sz="3600" b="1" dirty="0">
              <a:ln w="10541" cmpd="sng">
                <a:solidFill>
                  <a:srgbClr val="FE863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E8637">
                      <a:tint val="40000"/>
                      <a:satMod val="250000"/>
                    </a:srgbClr>
                  </a:gs>
                  <a:gs pos="9000">
                    <a:srgbClr val="FE8637">
                      <a:tint val="52000"/>
                      <a:satMod val="300000"/>
                    </a:srgbClr>
                  </a:gs>
                  <a:gs pos="50000">
                    <a:srgbClr val="FE8637">
                      <a:shade val="20000"/>
                      <a:satMod val="300000"/>
                    </a:srgbClr>
                  </a:gs>
                  <a:gs pos="79000">
                    <a:srgbClr val="FE8637">
                      <a:tint val="52000"/>
                      <a:satMod val="300000"/>
                    </a:srgbClr>
                  </a:gs>
                  <a:gs pos="100000">
                    <a:srgbClr val="FE863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3296" y="1078352"/>
            <a:ext cx="8424936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uk-UA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Санчковська</a:t>
            </a: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Людмила Іванівна</a:t>
            </a:r>
            <a:endParaRPr lang="ru-RU" sz="20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Рік народження: 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22.02.1965</a:t>
            </a: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Освіта: 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вища, Національний педагогічний університет імені М. П. Драгоманова з відзнакою, 2014 рік.</a:t>
            </a:r>
            <a:endParaRPr lang="ru-RU" sz="2000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ru-RU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Спеціальність</a:t>
            </a:r>
            <a:r>
              <a:rPr lang="ru-RU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: 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«Початкова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освіта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». </a:t>
            </a: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ru-RU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Кваліфікація</a:t>
            </a:r>
            <a:r>
              <a:rPr lang="ru-RU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: 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учитель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початкової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школи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та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практичний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психолог в закладах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освіти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.</a:t>
            </a: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ru-RU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Педагогічний</a:t>
            </a:r>
            <a:r>
              <a:rPr lang="ru-RU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стаж: 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41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рік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.</a:t>
            </a:r>
            <a:endParaRPr lang="uk-UA" sz="20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Початок педагогічної діяльності 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з 1984 року;</a:t>
            </a:r>
          </a:p>
          <a:p>
            <a:pPr algn="just" defTabSz="914400"/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   з 2004 року – 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учитель початкових класів та вихователь ГПД, спеціалізованої школи І-ІІІ ступенів з поглибленим вивченням англійської мови № 92 імені Івана Франка міста Києва. </a:t>
            </a: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Кваліфікаційна категорія – 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вища.</a:t>
            </a:r>
          </a:p>
          <a:p>
            <a:pPr marL="342900" indent="-342900" algn="just" defTabSz="914400">
              <a:buFont typeface="Wingdings" panose="05000000000000000000" pitchFamily="2" charset="2"/>
              <a:buChar char="v"/>
            </a:pPr>
            <a:r>
              <a:rPr lang="uk-UA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Педагогічне звання – 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старший учитель.  </a:t>
            </a:r>
          </a:p>
          <a:p>
            <a:pPr marL="342900" lvl="0" indent="-342900" algn="just" defTabSz="914400">
              <a:buFont typeface="Wingdings" panose="05000000000000000000" pitchFamily="2" charset="2"/>
              <a:buChar char="v"/>
            </a:pPr>
            <a:r>
              <a:rPr lang="ru-RU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Керівник</a:t>
            </a:r>
            <a:r>
              <a:rPr lang="ru-RU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методичного </a:t>
            </a:r>
            <a:r>
              <a:rPr lang="ru-RU" sz="20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об’єднання</a:t>
            </a:r>
            <a:r>
              <a:rPr lang="ru-RU" sz="20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вчителів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початкових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класів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 </a:t>
            </a:r>
            <a:r>
              <a:rPr lang="ru-RU" sz="2000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вихователів</a:t>
            </a:r>
            <a:r>
              <a:rPr lang="ru-RU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ГПД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uk-UA" sz="2000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902D70-9C1B-48A7-BC7F-1B0E065C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7" y="1492050"/>
            <a:ext cx="2699569" cy="359942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8776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9038" y="223564"/>
            <a:ext cx="8441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36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Персоналія автора</a:t>
            </a:r>
            <a:endParaRPr lang="ru-RU" sz="3600" b="1" dirty="0">
              <a:ln w="10541" cmpd="sng">
                <a:solidFill>
                  <a:srgbClr val="FE863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E8637">
                      <a:tint val="40000"/>
                      <a:satMod val="250000"/>
                    </a:srgbClr>
                  </a:gs>
                  <a:gs pos="9000">
                    <a:srgbClr val="FE8637">
                      <a:tint val="52000"/>
                      <a:satMod val="300000"/>
                    </a:srgbClr>
                  </a:gs>
                  <a:gs pos="50000">
                    <a:srgbClr val="FE8637">
                      <a:shade val="20000"/>
                      <a:satMod val="300000"/>
                    </a:srgbClr>
                  </a:gs>
                  <a:gs pos="79000">
                    <a:srgbClr val="FE8637">
                      <a:tint val="52000"/>
                      <a:satMod val="300000"/>
                    </a:srgbClr>
                  </a:gs>
                  <a:gs pos="100000">
                    <a:srgbClr val="FE863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0826" y="796737"/>
            <a:ext cx="10530348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800" b="1" i="1" u="sng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Остання атестація:</a:t>
            </a:r>
            <a:r>
              <a:rPr lang="uk-UA" sz="28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2021 року. Присвоєно кваліфікаційну категорію «спеціаліст вищої категорії» та звання «старший вчитель».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800" b="1" i="1" u="sng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Нагороди: </a:t>
            </a:r>
          </a:p>
          <a:p>
            <a:pPr defTabSz="914400"/>
            <a:r>
              <a:rPr lang="uk-UA" sz="28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   2021 рік – Подяка голови Голосіївської районної в місті Києві державної адміністрації.</a:t>
            </a:r>
          </a:p>
          <a:p>
            <a:pPr marL="457200" indent="-457200" defTabSz="914400">
              <a:buFont typeface="Wingdings" panose="05000000000000000000" pitchFamily="2" charset="2"/>
              <a:buChar char="§"/>
            </a:pPr>
            <a:endParaRPr lang="ru-RU" sz="28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AEF810-096E-46EB-9199-067AB6FAC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026" y="3559397"/>
            <a:ext cx="2217789" cy="295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48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BDCB3D3-ADC0-403B-B8A0-38E5777B30F3}"/>
              </a:ext>
            </a:extLst>
          </p:cNvPr>
          <p:cNvSpPr/>
          <p:nvPr/>
        </p:nvSpPr>
        <p:spPr>
          <a:xfrm>
            <a:off x="1371475" y="86579"/>
            <a:ext cx="9016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ru-RU" sz="3600" b="1" dirty="0" err="1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Підвищення</a:t>
            </a:r>
            <a:r>
              <a:rPr lang="ru-RU" sz="36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3600" b="1" dirty="0" err="1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кваліфікації</a:t>
            </a:r>
            <a:endParaRPr lang="ru-RU" sz="3600" b="1" dirty="0">
              <a:ln w="10541" cmpd="sng">
                <a:solidFill>
                  <a:srgbClr val="FE863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E8637">
                      <a:tint val="40000"/>
                      <a:satMod val="250000"/>
                    </a:srgbClr>
                  </a:gs>
                  <a:gs pos="9000">
                    <a:srgbClr val="FE8637">
                      <a:tint val="52000"/>
                      <a:satMod val="300000"/>
                    </a:srgbClr>
                  </a:gs>
                  <a:gs pos="50000">
                    <a:srgbClr val="FE8637">
                      <a:shade val="20000"/>
                      <a:satMod val="300000"/>
                    </a:srgbClr>
                  </a:gs>
                  <a:gs pos="79000">
                    <a:srgbClr val="FE8637">
                      <a:tint val="52000"/>
                      <a:satMod val="300000"/>
                    </a:srgbClr>
                  </a:gs>
                  <a:gs pos="100000">
                    <a:srgbClr val="FE8637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EED0E2-2851-45ED-9C73-665C86E29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685">
            <a:off x="554126" y="1927656"/>
            <a:ext cx="1057582" cy="14101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9E63CD-EFA7-4213-8B3C-C240BCC1D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457">
            <a:off x="1903442" y="1901640"/>
            <a:ext cx="1028700" cy="1371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3C99DE-4DD1-4847-AF5F-4E51E8695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734">
            <a:off x="3203282" y="2038327"/>
            <a:ext cx="1435509" cy="10748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AE47F80-DF05-482C-99B1-B890BE494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862">
            <a:off x="4829371" y="2038393"/>
            <a:ext cx="1451038" cy="108646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3FFAFC-1D7F-4150-89E4-5BB183892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872">
            <a:off x="6477652" y="1972605"/>
            <a:ext cx="1091956" cy="14550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6EB963-59F9-4464-BB3A-9C130B053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541">
            <a:off x="7923374" y="1828074"/>
            <a:ext cx="1505595" cy="11313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E887C7-B7C2-47A6-87C4-7ED1BC5A72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8376">
            <a:off x="9851252" y="1982571"/>
            <a:ext cx="1509375" cy="113415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B62B647-61C5-4FC3-A950-03AC228516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0153">
            <a:off x="9601066" y="4666367"/>
            <a:ext cx="1573176" cy="11820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048205D-C658-492F-8145-0CDEAD9D10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9987">
            <a:off x="9521441" y="3347533"/>
            <a:ext cx="1448494" cy="108841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B281619-E819-43BC-845C-66C40CE027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8777">
            <a:off x="396134" y="3361777"/>
            <a:ext cx="1472073" cy="110612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614CE65-C8C8-4445-B94C-1C66D2544D0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7545">
            <a:off x="2060664" y="3345267"/>
            <a:ext cx="1541379" cy="11582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653BC8-D2BA-421F-A392-CE642D9093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303">
            <a:off x="3734141" y="3228485"/>
            <a:ext cx="1537498" cy="115529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EB7080-7241-4EB3-BF2F-E20053EB5E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0727">
            <a:off x="5488263" y="3220050"/>
            <a:ext cx="1603917" cy="120519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C8BF5BC-95FF-4EB3-B6BF-C0BBD7F2378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9473">
            <a:off x="7453413" y="3134998"/>
            <a:ext cx="1668350" cy="125361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5D4D4DC-504A-4CAE-934C-D6F49BDA93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28">
            <a:off x="7488525" y="4529276"/>
            <a:ext cx="1792699" cy="134705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1F403F5-95DC-467C-83EC-6441EF7ABB1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9375">
            <a:off x="5553604" y="4553587"/>
            <a:ext cx="1724926" cy="129612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EF2E7D8-F1F5-4BEE-95AB-4DE8482856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323">
            <a:off x="3727446" y="4605834"/>
            <a:ext cx="1623582" cy="121997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38358124-4D31-411B-8170-829398E331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5785">
            <a:off x="2131035" y="4697618"/>
            <a:ext cx="1452088" cy="109111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26C1126-31F1-49B2-828C-67BB430CCA4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191">
            <a:off x="561672" y="4659365"/>
            <a:ext cx="1354308" cy="101763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45925F9-0CA5-4B88-BEE2-C35B48F95872}"/>
              </a:ext>
            </a:extLst>
          </p:cNvPr>
          <p:cNvSpPr txBox="1"/>
          <p:nvPr/>
        </p:nvSpPr>
        <p:spPr>
          <a:xfrm>
            <a:off x="656798" y="5892813"/>
            <a:ext cx="1055984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/>
              <a:t>Переглянути сертифікати можна за посиланням:</a:t>
            </a:r>
          </a:p>
          <a:p>
            <a:pPr lvl="0"/>
            <a:r>
              <a:rPr lang="uk-UA" dirty="0">
                <a:solidFill>
                  <a:srgbClr val="FF0000"/>
                </a:solidFill>
                <a:hlinkClick r:id="rId21"/>
              </a:rPr>
              <a:t>Сертифікати підвищення кваліфікації</a:t>
            </a:r>
            <a:endParaRPr lang="uk-UA" dirty="0">
              <a:solidFill>
                <a:srgbClr val="FF0000"/>
              </a:solidFill>
            </a:endParaRPr>
          </a:p>
          <a:p>
            <a:endParaRPr lang="uk-UA" sz="2800" b="1" i="1" dirty="0"/>
          </a:p>
          <a:p>
            <a:endParaRPr lang="uk-UA" sz="28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025B5-9322-43A8-AE9C-6B1D0F767190}"/>
              </a:ext>
            </a:extLst>
          </p:cNvPr>
          <p:cNvSpPr txBox="1"/>
          <p:nvPr/>
        </p:nvSpPr>
        <p:spPr>
          <a:xfrm flipH="1">
            <a:off x="656798" y="584729"/>
            <a:ext cx="10992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/>
              <a:t>Щорічно підвищувала кваліфікацію на платформах ТОВ «</a:t>
            </a:r>
            <a:r>
              <a:rPr lang="uk-UA" sz="2400" b="1" i="1" dirty="0" err="1"/>
              <a:t>Всеосвіта</a:t>
            </a:r>
            <a:r>
              <a:rPr lang="uk-UA" sz="2400" b="1" i="1" dirty="0"/>
              <a:t>» (3) , ТОВ «</a:t>
            </a:r>
            <a:r>
              <a:rPr lang="uk-UA" sz="2400" b="1" i="1" dirty="0" err="1"/>
              <a:t>Едюкейшнл</a:t>
            </a:r>
            <a:r>
              <a:rPr lang="uk-UA" sz="2400" b="1" i="1" dirty="0"/>
              <a:t>  Ера» (1), Київського столичного університету імені Бориса Грінченка (15) </a:t>
            </a:r>
          </a:p>
        </p:txBody>
      </p:sp>
    </p:spTree>
    <p:extLst>
      <p:ext uri="{BB962C8B-B14F-4D97-AF65-F5344CB8AC3E}">
        <p14:creationId xmlns:p14="http://schemas.microsoft.com/office/powerpoint/2010/main" val="3756221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C49591D2-8BAF-495B-AA3D-8D7A11F3E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br>
              <a:rPr lang="uk-UA" sz="4000"/>
            </a:br>
            <a:endParaRPr lang="ru-RU" sz="4000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4F6CEDC-F6AC-4FE9-96DB-77072A834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800" i="1" dirty="0">
                <a:solidFill>
                  <a:srgbClr val="66FF66"/>
                </a:solidFill>
              </a:rPr>
              <a:t>Якщо більшість твоїх учнів не хоче вчитися, то ти </a:t>
            </a:r>
            <a:r>
              <a:rPr lang="uk-UA" sz="2800" i="1" dirty="0">
                <a:solidFill>
                  <a:srgbClr val="FF0066"/>
                </a:solidFill>
              </a:rPr>
              <a:t>поганий вчитель</a:t>
            </a:r>
            <a:r>
              <a:rPr lang="uk-UA" sz="2800" i="1" dirty="0">
                <a:solidFill>
                  <a:srgbClr val="66FF66"/>
                </a:solidFill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800" i="1" dirty="0">
                <a:solidFill>
                  <a:srgbClr val="66FF66"/>
                </a:solidFill>
              </a:rPr>
              <a:t>якщо більшість твоїх учнів зацікавлені навчанням, то ти </a:t>
            </a:r>
            <a:r>
              <a:rPr lang="uk-UA" sz="2800" i="1" dirty="0">
                <a:solidFill>
                  <a:srgbClr val="FF0066"/>
                </a:solidFill>
              </a:rPr>
              <a:t>гарний  вчитель</a:t>
            </a:r>
            <a:r>
              <a:rPr lang="uk-UA" sz="2800" i="1" dirty="0">
                <a:solidFill>
                  <a:srgbClr val="66FF66"/>
                </a:solidFill>
              </a:rPr>
              <a:t>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uk-UA" sz="2800" i="1" dirty="0">
                <a:solidFill>
                  <a:srgbClr val="66FF66"/>
                </a:solidFill>
              </a:rPr>
              <a:t>а якщо у твоєму класі всі діти люблять вчитися, то ти </a:t>
            </a:r>
            <a:r>
              <a:rPr lang="uk-UA" sz="2800" i="1" dirty="0">
                <a:solidFill>
                  <a:srgbClr val="FF0066"/>
                </a:solidFill>
              </a:rPr>
              <a:t>не тільки гарний вчитель,</a:t>
            </a:r>
            <a:r>
              <a:rPr lang="uk-UA" sz="2800" i="1" dirty="0">
                <a:solidFill>
                  <a:srgbClr val="66FF66"/>
                </a:solidFill>
              </a:rPr>
              <a:t> </a:t>
            </a:r>
            <a:r>
              <a:rPr lang="uk-UA" sz="2800" i="1" dirty="0">
                <a:solidFill>
                  <a:srgbClr val="FF0066"/>
                </a:solidFill>
              </a:rPr>
              <a:t>ти гарний вихователь</a:t>
            </a:r>
            <a:r>
              <a:rPr lang="uk-UA" sz="2800" i="1" dirty="0">
                <a:solidFill>
                  <a:srgbClr val="66FF66"/>
                </a:solidFill>
              </a:rPr>
              <a:t>!</a:t>
            </a:r>
            <a:endParaRPr lang="ru-RU" sz="2800" i="1" dirty="0">
              <a:solidFill>
                <a:srgbClr val="66FF66"/>
              </a:solidFill>
            </a:endParaRPr>
          </a:p>
        </p:txBody>
      </p:sp>
      <p:sp>
        <p:nvSpPr>
          <p:cNvPr id="44036" name="WordArt 4">
            <a:extLst>
              <a:ext uri="{FF2B5EF4-FFF2-40B4-BE49-F238E27FC236}">
                <a16:creationId xmlns:a16="http://schemas.microsoft.com/office/drawing/2014/main" id="{852F1181-6E4B-4A3A-AD76-B89F7B463F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16275" y="188913"/>
            <a:ext cx="5975350" cy="12954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  <a:contourClr>
                <a:srgbClr val="FFFFCC"/>
              </a:contourClr>
            </a:sp3d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uk-UA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Педагогічне кредо: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883FC8F0-5448-4048-8F29-73062CE2F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5084763"/>
            <a:ext cx="3419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uk-UA" altLang="uk-UA" sz="2800" b="1">
                <a:solidFill>
                  <a:srgbClr val="66FF66"/>
                </a:solidFill>
                <a:latin typeface="Times New Roman" panose="02020603050405020304" pitchFamily="18" charset="0"/>
              </a:rPr>
              <a:t>Ш. А. Амонашвілі</a:t>
            </a:r>
            <a:endParaRPr lang="ru-RU" altLang="uk-UA" sz="2800" b="1">
              <a:solidFill>
                <a:srgbClr val="66FF66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40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  <p:bldP spid="440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8151" y="116633"/>
            <a:ext cx="835292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uk-UA" sz="44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Науково-методична тема:</a:t>
            </a:r>
            <a:endParaRPr lang="ru-RU" sz="4400" b="1" dirty="0">
              <a:ln w="10541" cmpd="sng">
                <a:solidFill>
                  <a:srgbClr val="FE863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E8637">
                      <a:tint val="40000"/>
                      <a:satMod val="250000"/>
                    </a:srgbClr>
                  </a:gs>
                  <a:gs pos="9000">
                    <a:srgbClr val="FE8637">
                      <a:tint val="52000"/>
                      <a:satMod val="300000"/>
                    </a:srgbClr>
                  </a:gs>
                  <a:gs pos="50000">
                    <a:srgbClr val="FE8637">
                      <a:shade val="20000"/>
                      <a:satMod val="300000"/>
                    </a:srgbClr>
                  </a:gs>
                  <a:gs pos="79000">
                    <a:srgbClr val="FE8637">
                      <a:tint val="52000"/>
                      <a:satMod val="300000"/>
                    </a:srgbClr>
                  </a:gs>
                  <a:gs pos="100000">
                    <a:srgbClr val="FE863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8151" y="886074"/>
            <a:ext cx="8352928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uk-UA" sz="5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«Інтерактивні технології як засіб активізації навчальної діяльності молодших школярів»</a:t>
            </a:r>
            <a:endParaRPr lang="ru-RU" sz="54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399424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47528" y="-1355"/>
            <a:ext cx="82809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uk-UA" sz="48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Актуальність теми</a:t>
            </a:r>
            <a:endParaRPr lang="ru-RU" sz="4800" b="1" dirty="0">
              <a:ln w="10541" cmpd="sng">
                <a:solidFill>
                  <a:srgbClr val="FE863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E8637">
                      <a:tint val="40000"/>
                      <a:satMod val="250000"/>
                    </a:srgbClr>
                  </a:gs>
                  <a:gs pos="9000">
                    <a:srgbClr val="FE8637">
                      <a:tint val="52000"/>
                      <a:satMod val="300000"/>
                    </a:srgbClr>
                  </a:gs>
                  <a:gs pos="50000">
                    <a:srgbClr val="FE8637">
                      <a:shade val="20000"/>
                      <a:satMod val="300000"/>
                    </a:srgbClr>
                  </a:gs>
                  <a:gs pos="79000">
                    <a:srgbClr val="FE8637">
                      <a:tint val="52000"/>
                      <a:satMod val="300000"/>
                    </a:srgbClr>
                  </a:gs>
                  <a:gs pos="100000">
                    <a:srgbClr val="FE863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22554" y="885306"/>
            <a:ext cx="100878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Використання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інтерактивних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методів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навчання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сприяє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: </a:t>
            </a:r>
          </a:p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посиленню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інтересу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учнів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до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здобування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знань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;</a:t>
            </a:r>
          </a:p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виробленню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пізнавальної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самостійності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учнів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;</a:t>
            </a:r>
          </a:p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кращому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засвоєнню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навчального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матеріалу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;</a:t>
            </a:r>
          </a:p>
          <a:p>
            <a:pPr marL="571500" indent="-571500" defTabSz="914400">
              <a:buFont typeface="Arial" panose="020B0604020202020204" pitchFamily="34" charset="0"/>
              <a:buChar char="•"/>
            </a:pP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розвитку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творчих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здібностей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 </a:t>
            </a:r>
            <a:r>
              <a:rPr lang="ru-RU" sz="3600" b="1" i="1" dirty="0" err="1">
                <a:solidFill>
                  <a:prstClr val="black"/>
                </a:solidFill>
                <a:latin typeface="Century Schoolbook"/>
              </a:rPr>
              <a:t>учнів</a:t>
            </a:r>
            <a:r>
              <a:rPr lang="ru-RU" sz="3600" b="1" i="1" dirty="0">
                <a:solidFill>
                  <a:prstClr val="black"/>
                </a:solidFill>
                <a:latin typeface="Century Schoolbook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49113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8322" y="1"/>
            <a:ext cx="46057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36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Шляхи </a:t>
            </a:r>
            <a:r>
              <a:rPr lang="ru-RU" sz="3600" b="1" dirty="0" err="1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реалізації</a:t>
            </a:r>
            <a:endParaRPr lang="ru-RU" sz="3600" b="1" dirty="0">
              <a:ln w="10541" cmpd="sng">
                <a:solidFill>
                  <a:srgbClr val="FE8637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E8637">
                      <a:tint val="40000"/>
                      <a:satMod val="250000"/>
                    </a:srgbClr>
                  </a:gs>
                  <a:gs pos="9000">
                    <a:srgbClr val="FE8637">
                      <a:tint val="52000"/>
                      <a:satMod val="300000"/>
                    </a:srgbClr>
                  </a:gs>
                  <a:gs pos="50000">
                    <a:srgbClr val="FE8637">
                      <a:shade val="20000"/>
                      <a:satMod val="300000"/>
                    </a:srgbClr>
                  </a:gs>
                  <a:gs pos="79000">
                    <a:srgbClr val="FE8637">
                      <a:tint val="52000"/>
                      <a:satMod val="300000"/>
                    </a:srgbClr>
                  </a:gs>
                  <a:gs pos="100000">
                    <a:srgbClr val="FE8637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 Schoolboo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7528" y="1173874"/>
            <a:ext cx="828092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914400"/>
            <a:endParaRPr lang="ru-RU" sz="44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1277" y="750717"/>
            <a:ext cx="10795820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defTabSz="914400"/>
            <a:r>
              <a:rPr lang="uk-UA" sz="2000" b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Інтерактивне навчання здійснюється шляхом використання фронтальних та кооперативних форм організації навчальної діяльності учнів, інтерактивних ігор та методів, що сприяють вмінню дискутувати.</a:t>
            </a:r>
          </a:p>
          <a:p>
            <a:pPr algn="just" defTabSz="914400"/>
            <a:endParaRPr lang="uk-UA" sz="2000" b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algn="ctr" defTabSz="914400"/>
            <a:r>
              <a:rPr lang="uk-UA" sz="2000" b="1" u="sng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Найбільш уживані:</a:t>
            </a:r>
          </a:p>
          <a:p>
            <a:pPr algn="ctr" defTabSz="914400"/>
            <a:endParaRPr lang="uk-UA" sz="2000" b="1" u="sng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При фронтальній роботі: «Мікрофон», «Мозковий штурм», «Незакінчене речення», «Читання з позначками», «Криголами», «Вузлики».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При кооперативній формі: робота в парах («Обличчя до обличчя», «Один-удвох-усі разом»), робота в групах («Навчаючи-учусь», «Брейн ринг», «Дослідники», «</a:t>
            </a:r>
            <a:r>
              <a:rPr lang="uk-UA" sz="24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Сенкан</a:t>
            </a: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»).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Інтерактивні ігри: «Рольова гра», «Драматизація».</a:t>
            </a:r>
          </a:p>
          <a:p>
            <a:pPr marL="457200" indent="-4572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Технології навчання у дискусії: метод «Прес», «</a:t>
            </a:r>
            <a:r>
              <a:rPr lang="uk-UA" sz="24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Обери</a:t>
            </a: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 позицію», «Ромашка </a:t>
            </a:r>
            <a:r>
              <a:rPr lang="uk-UA" sz="2400" b="1" i="1" dirty="0" err="1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Блума</a:t>
            </a: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».</a:t>
            </a:r>
            <a:endParaRPr lang="ru-RU" sz="24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150536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3512" y="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uk-UA" sz="3200" b="1" dirty="0">
                <a:ln w="10541" cmpd="sng">
                  <a:solidFill>
                    <a:srgbClr val="FE8637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E8637">
                        <a:tint val="40000"/>
                        <a:satMod val="250000"/>
                      </a:srgbClr>
                    </a:gs>
                    <a:gs pos="9000">
                      <a:srgbClr val="FE8637">
                        <a:tint val="52000"/>
                        <a:satMod val="300000"/>
                      </a:srgbClr>
                    </a:gs>
                    <a:gs pos="50000">
                      <a:srgbClr val="FE8637">
                        <a:shade val="20000"/>
                        <a:satMod val="300000"/>
                      </a:srgbClr>
                    </a:gs>
                    <a:gs pos="79000">
                      <a:srgbClr val="FE8637">
                        <a:tint val="52000"/>
                        <a:satMod val="300000"/>
                      </a:srgbClr>
                    </a:gs>
                    <a:gs pos="100000">
                      <a:srgbClr val="FE8637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entury Schoolbook"/>
              </a:rPr>
              <a:t>Одержані результати внаслідок застосування інтерактивних технологій: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27587" y="1558779"/>
            <a:ext cx="1059917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Позитивне відношення учнів до навчання.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Відчуття рівного серед рівних.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Забезпечення позитивної атмосфери в колективі для досягнення спільних цілей.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Можливість вільно висловити свою думку і вислухати свого однокласника.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Активізація пізнавальної діяльності учнів.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Вміння шукати потрібну інформацію.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Розвиток мовленнєвих та розумових навичок.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Розвиток критичного мислення.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Вміння доказово міркувати.</a:t>
            </a:r>
          </a:p>
          <a:p>
            <a:pPr marL="342900" indent="-342900" defTabSz="914400">
              <a:buFont typeface="Wingdings" panose="05000000000000000000" pitchFamily="2" charset="2"/>
              <a:buChar char="Ø"/>
            </a:pPr>
            <a:r>
              <a:rPr lang="uk-UA" sz="2400" b="1" i="1" dirty="0">
                <a:ln w="1905"/>
                <a:gradFill>
                  <a:gsLst>
                    <a:gs pos="0">
                      <a:srgbClr val="777C84">
                        <a:shade val="20000"/>
                        <a:satMod val="200000"/>
                      </a:srgbClr>
                    </a:gs>
                    <a:gs pos="78000">
                      <a:srgbClr val="777C8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777C8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/>
              </a:rPr>
              <a:t>Відчуття своєї інтелектуальної спроможності.</a:t>
            </a:r>
            <a:endParaRPr lang="ru-RU" sz="2400" b="1" i="1" dirty="0">
              <a:ln w="1905"/>
              <a:gradFill>
                <a:gsLst>
                  <a:gs pos="0">
                    <a:srgbClr val="777C84">
                      <a:shade val="20000"/>
                      <a:satMod val="200000"/>
                    </a:srgbClr>
                  </a:gs>
                  <a:gs pos="78000">
                    <a:srgbClr val="777C84">
                      <a:tint val="90000"/>
                      <a:shade val="89000"/>
                      <a:satMod val="220000"/>
                    </a:srgbClr>
                  </a:gs>
                  <a:gs pos="100000">
                    <a:srgbClr val="777C8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/>
            </a:endParaRPr>
          </a:p>
        </p:txBody>
      </p:sp>
    </p:spTree>
    <p:extLst>
      <p:ext uri="{BB962C8B-B14F-4D97-AF65-F5344CB8AC3E}">
        <p14:creationId xmlns:p14="http://schemas.microsoft.com/office/powerpoint/2010/main" val="23625593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лобус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643</TotalTime>
  <Words>916</Words>
  <Application>Microsoft Office PowerPoint</Application>
  <PresentationFormat>Широкий екран</PresentationFormat>
  <Paragraphs>107</Paragraphs>
  <Slides>16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16</vt:i4>
      </vt:variant>
    </vt:vector>
  </HeadingPairs>
  <TitlesOfParts>
    <vt:vector size="25" baseType="lpstr">
      <vt:lpstr>Arial</vt:lpstr>
      <vt:lpstr>Arial Nova</vt:lpstr>
      <vt:lpstr>Century Schoolbook</vt:lpstr>
      <vt:lpstr>Times New Roman</vt:lpstr>
      <vt:lpstr>Verdana</vt:lpstr>
      <vt:lpstr>Wingdings</vt:lpstr>
      <vt:lpstr>Wingdings 2</vt:lpstr>
      <vt:lpstr>Эркер</vt:lpstr>
      <vt:lpstr>Глобус</vt:lpstr>
      <vt:lpstr>Презентація PowerPoint</vt:lpstr>
      <vt:lpstr>Презентація PowerPoint</vt:lpstr>
      <vt:lpstr>Презентація PowerPoint</vt:lpstr>
      <vt:lpstr>Презентація PowerPoint</vt:lpstr>
      <vt:lpstr>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HP</dc:creator>
  <cp:lastModifiedBy>User</cp:lastModifiedBy>
  <cp:revision>66</cp:revision>
  <dcterms:created xsi:type="dcterms:W3CDTF">2025-09-29T11:35:11Z</dcterms:created>
  <dcterms:modified xsi:type="dcterms:W3CDTF">2025-12-03T12:28:32Z</dcterms:modified>
</cp:coreProperties>
</file>