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89" r:id="rId10"/>
    <p:sldId id="286" r:id="rId11"/>
    <p:sldId id="287" r:id="rId12"/>
    <p:sldId id="288" r:id="rId13"/>
    <p:sldId id="267" r:id="rId14"/>
    <p:sldId id="268" r:id="rId15"/>
    <p:sldId id="269" r:id="rId16"/>
    <p:sldId id="282" r:id="rId17"/>
    <p:sldId id="280" r:id="rId18"/>
    <p:sldId id="281" r:id="rId19"/>
    <p:sldId id="284" r:id="rId20"/>
    <p:sldId id="270" r:id="rId21"/>
    <p:sldId id="271" r:id="rId22"/>
    <p:sldId id="272" r:id="rId23"/>
    <p:sldId id="283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Ls-UuZyBWnLPXfB-lfxEJF0AmyAl2wZN/edit?usp=sharing&amp;ouid=109942683824185083915&amp;rtpof=true&amp;sd=true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87EgMWRpbbscQbyL_WQ4mtLbJF2eesGG/edit?usp=sharing&amp;ouid=109942683824185083915&amp;rtpof=true&amp;sd=true" TargetMode="External"/><Relationship Id="rId2" Type="http://schemas.openxmlformats.org/officeDocument/2006/relationships/hyperlink" Target="https://docs.google.com/document/d/1pyLwlQeNdHbKpjJJlb79cwZKmcl8xsOt/edit?usp=sharing&amp;ouid=109942683824185083915&amp;rtpof=true&amp;sd=tru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8477"/>
            <a:ext cx="9144000" cy="2204863"/>
          </a:xfrm>
        </p:spPr>
        <p:txBody>
          <a:bodyPr/>
          <a:lstStyle/>
          <a:p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itchFamily="18" charset="0"/>
              </a:rPr>
              <a:t>Ліцей №92 імені </a:t>
            </a:r>
            <a:br>
              <a:rPr lang="uk-UA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itchFamily="18" charset="0"/>
              </a:rPr>
            </a:b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itchFamily="18" charset="0"/>
              </a:rPr>
              <a:t>Івана Франка</a:t>
            </a:r>
            <a:br>
              <a:rPr lang="uk-UA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itchFamily="18" charset="0"/>
              </a:rPr>
            </a:b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itchFamily="18" charset="0"/>
              </a:rPr>
              <a:t>міста Києва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924944"/>
            <a:ext cx="8964488" cy="3240360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МАТЕРІАЛИ З ДОСВІДУ РОБОТИ </a:t>
            </a:r>
          </a:p>
          <a:p>
            <a:r>
              <a:rPr lang="uk-UA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ВЧИТЕЛЯ ПОЧАТКОВИХ КЛАСІВ</a:t>
            </a:r>
          </a:p>
          <a:p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Соколової</a:t>
            </a:r>
          </a:p>
          <a:p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Вікторії Миколаївни</a:t>
            </a:r>
          </a:p>
          <a:p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                    2026 рік</a:t>
            </a:r>
          </a:p>
        </p:txBody>
      </p:sp>
    </p:spTree>
    <p:extLst>
      <p:ext uri="{BB962C8B-B14F-4D97-AF65-F5344CB8AC3E}">
        <p14:creationId xmlns:p14="http://schemas.microsoft.com/office/powerpoint/2010/main" val="2856380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80920" cy="648072"/>
          </a:xfrm>
        </p:spPr>
        <p:txBody>
          <a:bodyPr>
            <a:normAutofit/>
          </a:bodyPr>
          <a:lstStyle/>
          <a:p>
            <a:r>
              <a:rPr lang="uk-UA" sz="3200" b="1" dirty="0"/>
              <a:t>    Результат роботи над темою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08912" cy="511256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uk-UA" dirty="0"/>
              <a:t>   </a:t>
            </a:r>
          </a:p>
          <a:p>
            <a:pPr marL="114300" indent="0">
              <a:buNone/>
            </a:pPr>
            <a:r>
              <a:rPr lang="uk-UA" dirty="0"/>
              <a:t>   В результаті проведеної роботи було сформовано у здобувачів освіти  такі важливі наскрізні вміння: читання з розумінням, письмо та висловлювання думок усно й письмово, критичне мислення, логічне обґрунтування позиції, прийняття рішень та розв'язання проблем, співпраця в команді. Діти зробили висновки про важливість навчання та застосування здобутих знань у повсякденному спілкуванні, шляхом організації  дозвілля – подорожі.</a:t>
            </a:r>
            <a:endParaRPr lang="ru-RU" dirty="0"/>
          </a:p>
          <a:p>
            <a:pPr marL="114300" indent="0">
              <a:buNone/>
            </a:pPr>
            <a:r>
              <a:rPr lang="uk-UA" dirty="0"/>
              <a:t>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365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08912" cy="576064"/>
          </a:xfrm>
        </p:spPr>
        <p:txBody>
          <a:bodyPr>
            <a:noAutofit/>
          </a:bodyPr>
          <a:lstStyle/>
          <a:p>
            <a:r>
              <a:rPr lang="uk-UA" sz="3200" b="1" dirty="0"/>
              <a:t>      Результати роботи над темою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08912" cy="5400600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uk-UA" dirty="0"/>
              <a:t>   Для планування подальшої роботи  з учнями у цьому напрямку, цікаво було дізнатись ставлення дітей до проведеного заходу.                             </a:t>
            </a:r>
            <a:endParaRPr lang="ru-RU" dirty="0"/>
          </a:p>
          <a:p>
            <a:pPr marL="114300" indent="0">
              <a:buNone/>
            </a:pPr>
            <a:r>
              <a:rPr lang="uk-UA" dirty="0"/>
              <a:t>   Дата проведення : 12.09.2025 р. </a:t>
            </a:r>
            <a:endParaRPr lang="ru-RU" dirty="0"/>
          </a:p>
          <a:p>
            <a:pPr marL="114300" indent="0">
              <a:buNone/>
            </a:pPr>
            <a:r>
              <a:rPr lang="uk-UA" dirty="0"/>
              <a:t>   Дослідження проводилось в 4-А класі, 25 учнів</a:t>
            </a:r>
            <a:endParaRPr lang="ru-RU" dirty="0"/>
          </a:p>
          <a:p>
            <a:pPr marL="114300" indent="0">
              <a:buNone/>
            </a:pPr>
            <a:r>
              <a:rPr lang="uk-UA" dirty="0"/>
              <a:t>Для дослідження проводилось опитування учнів 4-А класу у кількості 25 осіб, де було запропоновано ряд питань, а саме:</a:t>
            </a:r>
            <a:endParaRPr lang="ru-RU" dirty="0"/>
          </a:p>
          <a:p>
            <a:r>
              <a:rPr lang="uk-UA" dirty="0"/>
              <a:t>1.Чи сподобалась сама ідея такої подорожі?   </a:t>
            </a:r>
          </a:p>
          <a:p>
            <a:pPr marL="68580" indent="0">
              <a:buNone/>
            </a:pPr>
            <a:r>
              <a:rPr lang="uk-UA" dirty="0"/>
              <a:t>      (так, ні, байдуже)</a:t>
            </a:r>
            <a:endParaRPr lang="ru-RU" dirty="0"/>
          </a:p>
          <a:p>
            <a:r>
              <a:rPr lang="uk-UA" dirty="0"/>
              <a:t>2. Чи легко було порахувати витрати?</a:t>
            </a:r>
            <a:endParaRPr lang="ru-RU" dirty="0"/>
          </a:p>
          <a:p>
            <a:r>
              <a:rPr lang="uk-UA" dirty="0"/>
              <a:t>3. Чи  хотіли б ви організувати таку подорож?</a:t>
            </a:r>
            <a:endParaRPr lang="ru-RU" dirty="0"/>
          </a:p>
          <a:p>
            <a:r>
              <a:rPr lang="uk-UA" dirty="0"/>
              <a:t>4. Чи допомагали твої знання та вміння під час подорожі?</a:t>
            </a:r>
            <a:endParaRPr lang="ru-RU" dirty="0"/>
          </a:p>
          <a:p>
            <a:pPr marL="11430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8358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08912" cy="576063"/>
          </a:xfrm>
        </p:spPr>
        <p:txBody>
          <a:bodyPr>
            <a:noAutofit/>
          </a:bodyPr>
          <a:lstStyle/>
          <a:p>
            <a:r>
              <a:rPr lang="uk-UA" sz="3200" dirty="0">
                <a:latin typeface="+mn-lt"/>
              </a:rPr>
              <a:t>     </a:t>
            </a:r>
            <a:r>
              <a:rPr lang="uk-UA" sz="3200" b="1" dirty="0">
                <a:latin typeface="+mn-lt"/>
              </a:rPr>
              <a:t>Результати роботи над темою</a:t>
            </a:r>
            <a:endParaRPr lang="ru-RU" sz="32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08913" cy="5184576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uk-UA" dirty="0"/>
              <a:t>   </a:t>
            </a:r>
          </a:p>
          <a:p>
            <a:pPr marL="114300" indent="0">
              <a:buNone/>
            </a:pPr>
            <a:endParaRPr lang="uk-UA" dirty="0"/>
          </a:p>
          <a:p>
            <a:pPr marL="114300" indent="0">
              <a:buNone/>
            </a:pPr>
            <a:endParaRPr lang="uk-UA" dirty="0"/>
          </a:p>
          <a:p>
            <a:pPr marL="114300" indent="0">
              <a:buNone/>
            </a:pPr>
            <a:endParaRPr lang="uk-UA" dirty="0"/>
          </a:p>
          <a:p>
            <a:pPr marL="114300" indent="0">
              <a:buNone/>
            </a:pPr>
            <a:endParaRPr lang="uk-UA" dirty="0"/>
          </a:p>
          <a:p>
            <a:pPr marL="114300" indent="0">
              <a:buNone/>
            </a:pPr>
            <a:endParaRPr lang="uk-UA" dirty="0"/>
          </a:p>
          <a:p>
            <a:pPr marL="114300" indent="0">
              <a:buNone/>
            </a:pPr>
            <a:endParaRPr lang="uk-UA" dirty="0"/>
          </a:p>
          <a:p>
            <a:pPr marL="114300" indent="0">
              <a:buNone/>
            </a:pPr>
            <a:endParaRPr lang="uk-UA" dirty="0"/>
          </a:p>
          <a:p>
            <a:pPr marL="114300" indent="0">
              <a:buNone/>
            </a:pPr>
            <a:endParaRPr lang="uk-UA" dirty="0"/>
          </a:p>
          <a:p>
            <a:pPr marL="114300" indent="0">
              <a:buNone/>
            </a:pPr>
            <a:endParaRPr lang="uk-UA" dirty="0"/>
          </a:p>
          <a:p>
            <a:pPr marL="114300" indent="0">
              <a:buNone/>
            </a:pPr>
            <a:endParaRPr lang="uk-UA" dirty="0"/>
          </a:p>
          <a:p>
            <a:pPr marL="114300" indent="0">
              <a:buNone/>
            </a:pPr>
            <a:r>
              <a:rPr lang="uk-UA" dirty="0"/>
              <a:t>   Ці здобутки допоможуть  спонукати  дітей до навчання, формувати життєві компетентності  та почуватись впевнено у соціумі.</a:t>
            </a:r>
            <a:endParaRPr lang="ru-RU" dirty="0"/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196752"/>
            <a:ext cx="8208912" cy="36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5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08912" cy="504056"/>
          </a:xfrm>
        </p:spPr>
        <p:txBody>
          <a:bodyPr>
            <a:normAutofit fontScale="90000"/>
          </a:bodyPr>
          <a:lstStyle/>
          <a:p>
            <a:r>
              <a:rPr lang="uk-UA" sz="3200" dirty="0">
                <a:latin typeface="+mn-lt"/>
              </a:rPr>
              <a:t>                  </a:t>
            </a:r>
            <a:r>
              <a:rPr lang="uk-UA" sz="3200" b="1" dirty="0">
                <a:latin typeface="+mn-lt"/>
              </a:rPr>
              <a:t>Поширення досвіду</a:t>
            </a:r>
            <a:endParaRPr lang="ru-RU" sz="32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08912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b="1" dirty="0"/>
              <a:t>Виступи на засіданнях методичного об’єднання: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b="1" dirty="0"/>
              <a:t>26.10.2021</a:t>
            </a:r>
            <a:r>
              <a:rPr lang="ru-RU" dirty="0"/>
              <a:t>, протокол № 2  Практикум «Застосування сервісів </a:t>
            </a:r>
            <a:r>
              <a:rPr lang="en-US" dirty="0"/>
              <a:t>Google </a:t>
            </a:r>
            <a:r>
              <a:rPr lang="ru-RU" dirty="0"/>
              <a:t>у професійній діяльності вчителя. Створення персонального сайту вчителя»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28.12.2021</a:t>
            </a:r>
            <a:r>
              <a:rPr lang="ru-RU" dirty="0"/>
              <a:t>, протокол №3  З досвіду роботи «Кейс- технологія в освітньому просторі»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26.01.2023</a:t>
            </a:r>
            <a:r>
              <a:rPr lang="ru-RU" dirty="0"/>
              <a:t>, протокол №3  Методичний ринг  «Секрети цікавого навчання під час проведення самопідготовки» </a:t>
            </a:r>
          </a:p>
        </p:txBody>
      </p:sp>
    </p:spTree>
    <p:extLst>
      <p:ext uri="{BB962C8B-B14F-4D97-AF65-F5344CB8AC3E}">
        <p14:creationId xmlns:p14="http://schemas.microsoft.com/office/powerpoint/2010/main" val="2370360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08912" cy="576064"/>
          </a:xfrm>
        </p:spPr>
        <p:txBody>
          <a:bodyPr>
            <a:normAutofit fontScale="90000"/>
          </a:bodyPr>
          <a:lstStyle/>
          <a:p>
            <a:r>
              <a:rPr lang="uk-UA" dirty="0"/>
              <a:t>              </a:t>
            </a:r>
            <a:r>
              <a:rPr lang="uk-UA" sz="3600" b="1" dirty="0"/>
              <a:t>Поширення досвіду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08912" cy="54006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/>
              <a:t>04.01.2024</a:t>
            </a:r>
            <a:r>
              <a:rPr lang="ru-RU" dirty="0"/>
              <a:t>, протокол № 4 «Розвиток та формування творчої особистості в умовах НУШ через використання новітніх форм і методів навчання молодших школярів»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28.10.2024</a:t>
            </a:r>
            <a:r>
              <a:rPr lang="ru-RU" dirty="0"/>
              <a:t>, протокол № 2 Доповідь «Складові безпечного освітнього середовища: міжособистісні взаємини, захищеність, задоволеність, комфортність»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uk-UA" b="1" dirty="0"/>
              <a:t>17.06.2024</a:t>
            </a:r>
            <a:r>
              <a:rPr lang="uk-UA" dirty="0"/>
              <a:t>, </a:t>
            </a:r>
            <a:r>
              <a:rPr lang="uk-UA" b="1" dirty="0"/>
              <a:t>виступ на конференції </a:t>
            </a:r>
            <a:r>
              <a:rPr lang="uk-UA" dirty="0"/>
              <a:t>« Упровадження Державного стандарту базової середньої освіти відповідно до Концепції нової української школи в мовно – літературній галузі ( іншомовна освіта): 5-6 та 7 класи» відповідно до програми підвищення кваліфікації педагогічних працівників закладів загальної середньої освіти в Інституті післядипломної освіти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1182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08912" cy="432048"/>
          </a:xfrm>
        </p:spPr>
        <p:txBody>
          <a:bodyPr>
            <a:normAutofit fontScale="90000"/>
          </a:bodyPr>
          <a:lstStyle/>
          <a:p>
            <a:r>
              <a:rPr lang="uk-UA" dirty="0"/>
              <a:t>        </a:t>
            </a:r>
            <a:r>
              <a:rPr lang="uk-UA" sz="3600" b="1" dirty="0"/>
              <a:t>Робота класного керівника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676456" cy="5805264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 Виховний захід   «Бережімо нашу планету»  </a:t>
            </a:r>
          </a:p>
          <a:p>
            <a:pPr marL="0" indent="0">
              <a:buNone/>
            </a:pPr>
            <a:r>
              <a:rPr lang="uk-UA" dirty="0"/>
              <a:t>(Сортування сміття)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C:\Users\ДПК\Documents\ViberDownloads\0-02-05-1fca7789dfeaf6e0e84759e82fab75a040c4db84a733a407daa65ff34829bfbf_3c40d49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060848"/>
            <a:ext cx="8062161" cy="4392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6023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7"/>
            <a:ext cx="8208912" cy="504057"/>
          </a:xfrm>
        </p:spPr>
        <p:txBody>
          <a:bodyPr>
            <a:noAutofit/>
          </a:bodyPr>
          <a:lstStyle/>
          <a:p>
            <a:r>
              <a:rPr lang="uk-UA" sz="2800" dirty="0"/>
              <a:t>                    </a:t>
            </a:r>
            <a:r>
              <a:rPr lang="uk-UA" sz="3200" b="1" dirty="0"/>
              <a:t>Участь у конкурсах 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08912" cy="5733256"/>
          </a:xfrm>
        </p:spPr>
        <p:txBody>
          <a:bodyPr/>
          <a:lstStyle/>
          <a:p>
            <a:pPr marL="6858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35698" y="-315418"/>
            <a:ext cx="5400600" cy="828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800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064896" cy="792088"/>
          </a:xfrm>
        </p:spPr>
        <p:txBody>
          <a:bodyPr>
            <a:noAutofit/>
          </a:bodyPr>
          <a:lstStyle/>
          <a:p>
            <a:r>
              <a:rPr lang="uk-UA" sz="3200" b="1" dirty="0"/>
              <a:t>Інсценізація, руханки та цікаві завдання  на уроках англійської мови</a:t>
            </a:r>
            <a:endParaRPr lang="ru-RU" sz="3200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84784"/>
            <a:ext cx="4392487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61912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365104"/>
            <a:ext cx="338437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33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3888432" cy="6144575"/>
          </a:xfrm>
        </p:spPr>
        <p:txBody>
          <a:bodyPr>
            <a:noAutofit/>
          </a:bodyPr>
          <a:lstStyle/>
          <a:p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br>
              <a:rPr lang="uk-UA" sz="2400" b="1" dirty="0"/>
            </a:br>
            <a:r>
              <a:rPr lang="uk-UA" sz="2400" b="1" dirty="0"/>
              <a:t>    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Урок – подорож</a:t>
            </a:r>
            <a:b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    «Я – мандрівник»</a:t>
            </a:r>
            <a:br>
              <a:rPr lang="uk-UA" sz="2400" dirty="0"/>
            </a:br>
            <a:br>
              <a:rPr lang="uk-UA" sz="2400" dirty="0"/>
            </a:br>
            <a:br>
              <a:rPr lang="uk-UA" sz="2400" dirty="0"/>
            </a:br>
            <a:br>
              <a:rPr lang="uk-UA" sz="2400" dirty="0"/>
            </a:br>
            <a:br>
              <a:rPr lang="uk-UA" sz="2400" dirty="0"/>
            </a:br>
            <a:br>
              <a:rPr lang="uk-UA" sz="2400" dirty="0"/>
            </a:br>
            <a:br>
              <a:rPr lang="uk-UA" sz="2400" dirty="0"/>
            </a:br>
            <a:br>
              <a:rPr lang="uk-UA" sz="2400" dirty="0"/>
            </a:br>
            <a:br>
              <a:rPr lang="uk-UA" sz="2400" dirty="0"/>
            </a:br>
            <a:br>
              <a:rPr lang="uk-UA" sz="2400" dirty="0"/>
            </a:br>
            <a:br>
              <a:rPr lang="uk-UA" sz="2400" dirty="0"/>
            </a:br>
            <a:br>
              <a:rPr lang="uk-UA" sz="2400" dirty="0"/>
            </a:br>
            <a:br>
              <a:rPr lang="uk-UA" sz="2400" dirty="0"/>
            </a:br>
            <a:br>
              <a:rPr lang="uk-UA" sz="2400" dirty="0"/>
            </a:br>
            <a:r>
              <a:rPr lang="uk-UA" sz="2400" dirty="0"/>
              <a:t>    </a:t>
            </a: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</a:rPr>
              <a:t>Робота з картками та </a:t>
            </a:r>
            <a:br>
              <a:rPr lang="uk-UA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</a:rPr>
              <a:t>              картами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40" y="1124744"/>
            <a:ext cx="3517957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60203"/>
            <a:ext cx="3168352" cy="217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9" y="3284984"/>
            <a:ext cx="3384376" cy="246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59530"/>
            <a:ext cx="4176464" cy="311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799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67278"/>
            <a:ext cx="8208912" cy="33007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04664"/>
            <a:ext cx="352952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874" y="767239"/>
            <a:ext cx="4247341" cy="283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529" y="3786475"/>
            <a:ext cx="3888432" cy="250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3529523" cy="2788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901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548680"/>
            <a:ext cx="8260672" cy="648072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uk-UA" sz="3600" b="1" dirty="0">
                <a:latin typeface="+mn-lt"/>
                <a:cs typeface="Times New Roman" pitchFamily="18" charset="0"/>
              </a:rPr>
              <a:t>Персоналія автора</a:t>
            </a:r>
            <a:endParaRPr lang="ru-RU" sz="3600" b="1" dirty="0">
              <a:latin typeface="+mn-lt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08912" cy="52565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sz="2100" dirty="0">
                <a:cs typeface="Times New Roman" pitchFamily="18" charset="0"/>
              </a:rPr>
              <a:t>Прізвище, ім’я та по батькові                   Соколова Вікторія Миколаївна</a:t>
            </a:r>
          </a:p>
          <a:p>
            <a:pPr marL="0" indent="0">
              <a:buNone/>
            </a:pPr>
            <a:r>
              <a:rPr lang="uk-UA" sz="2100" dirty="0">
                <a:cs typeface="Times New Roman" pitchFamily="18" charset="0"/>
              </a:rPr>
              <a:t>Дата народження                                               26 лютого 1986 р.</a:t>
            </a:r>
          </a:p>
          <a:p>
            <a:pPr marL="0" indent="0">
              <a:buNone/>
            </a:pPr>
            <a:r>
              <a:rPr lang="uk-UA" sz="2100" dirty="0">
                <a:cs typeface="Times New Roman" pitchFamily="18" charset="0"/>
              </a:rPr>
              <a:t>Освіта                                                                            Вища</a:t>
            </a:r>
          </a:p>
          <a:p>
            <a:pPr marL="0" indent="0">
              <a:buNone/>
            </a:pPr>
            <a:r>
              <a:rPr lang="uk-UA" sz="2100" dirty="0">
                <a:cs typeface="Times New Roman" pitchFamily="18" charset="0"/>
              </a:rPr>
              <a:t>Повна назва закладу,                         Національний Педагогічний Університет  </a:t>
            </a:r>
          </a:p>
          <a:p>
            <a:pPr marL="0" indent="0">
              <a:buNone/>
            </a:pPr>
            <a:r>
              <a:rPr lang="uk-UA" sz="2100" dirty="0">
                <a:cs typeface="Times New Roman" panose="02020603050405020304" pitchFamily="18" charset="0"/>
              </a:rPr>
              <a:t>який закінчила                                                   імені М. П. Драгоманова, </a:t>
            </a:r>
          </a:p>
          <a:p>
            <a:pPr marL="0" indent="0">
              <a:buNone/>
            </a:pPr>
            <a:r>
              <a:rPr lang="uk-UA" sz="2100" dirty="0">
                <a:cs typeface="Times New Roman" panose="02020603050405020304" pitchFamily="18" charset="0"/>
              </a:rPr>
              <a:t>рік закінчення                                           диплом КВ №33172066, виданий</a:t>
            </a:r>
          </a:p>
          <a:p>
            <a:pPr marL="0" indent="0">
              <a:buNone/>
            </a:pPr>
            <a:r>
              <a:rPr lang="uk-UA" sz="2100" dirty="0">
                <a:cs typeface="Times New Roman" panose="02020603050405020304" pitchFamily="18" charset="0"/>
              </a:rPr>
              <a:t>                                                                             12 лютого 2008 р.           </a:t>
            </a:r>
          </a:p>
          <a:p>
            <a:pPr marL="0" indent="0">
              <a:buNone/>
            </a:pPr>
            <a:r>
              <a:rPr lang="uk-UA" sz="2100" dirty="0">
                <a:cs typeface="Times New Roman" panose="02020603050405020304" pitchFamily="18" charset="0"/>
              </a:rPr>
              <a:t>                                      </a:t>
            </a:r>
          </a:p>
          <a:p>
            <a:pPr marL="0" indent="0">
              <a:buNone/>
            </a:pPr>
            <a:r>
              <a:rPr lang="uk-UA" sz="2100" dirty="0">
                <a:cs typeface="Times New Roman" panose="02020603050405020304" pitchFamily="18" charset="0"/>
              </a:rPr>
              <a:t>                                                              Спеціальність: «Початкове навчання»</a:t>
            </a:r>
          </a:p>
          <a:p>
            <a:pPr marL="0" indent="0">
              <a:buNone/>
            </a:pPr>
            <a:r>
              <a:rPr lang="uk-UA" sz="2100" dirty="0">
                <a:cs typeface="Times New Roman" pitchFamily="18" charset="0"/>
              </a:rPr>
              <a:t>                                                              Кваліфікація: вчитель початкової школи      </a:t>
            </a:r>
          </a:p>
          <a:p>
            <a:pPr marL="0" indent="0">
              <a:buNone/>
            </a:pPr>
            <a:r>
              <a:rPr lang="uk-UA" sz="2100" dirty="0">
                <a:cs typeface="Times New Roman" pitchFamily="18" charset="0"/>
              </a:rPr>
              <a:t>                                                               та англійської мови в основній школі</a:t>
            </a:r>
          </a:p>
          <a:p>
            <a:pPr marL="0" indent="0">
              <a:buNone/>
            </a:pPr>
            <a:endParaRPr lang="uk-UA" sz="2100" dirty="0">
              <a:cs typeface="Times New Roman" pitchFamily="18" charset="0"/>
            </a:endParaRPr>
          </a:p>
          <a:p>
            <a:pPr marL="0" indent="0">
              <a:buNone/>
            </a:pPr>
            <a:endParaRPr lang="uk-UA" sz="2100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100" dirty="0">
                <a:cs typeface="Times New Roman" pitchFamily="18" charset="0"/>
              </a:rPr>
              <a:t>Підвищення кваліфікації за міжатестаційний період ( посилання)</a:t>
            </a:r>
            <a:r>
              <a:rPr lang="en-US" sz="2100" dirty="0">
                <a:cs typeface="Times New Roman" pitchFamily="18" charset="0"/>
              </a:rPr>
              <a:t> </a:t>
            </a:r>
            <a:r>
              <a:rPr lang="en-US" sz="2100" dirty="0">
                <a:cs typeface="Times New Roman" pitchFamily="18" charset="0"/>
                <a:hlinkClick r:id="rId2"/>
              </a:rPr>
              <a:t>https://docs.google.com/document/d/1Ls-UuZyBWnLPXfB-lfxEJF0AmyAl2wZN/edit?usp=sharing&amp;ouid=109942683824185083915&amp;rtpof=true&amp;sd=true</a:t>
            </a:r>
            <a:r>
              <a:rPr lang="uk-UA" sz="2100" dirty="0"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uk-UA" sz="2100" dirty="0">
              <a:cs typeface="Times New Roman" pitchFamily="18" charset="0"/>
            </a:endParaRPr>
          </a:p>
          <a:p>
            <a:pPr marL="0" indent="0">
              <a:buNone/>
            </a:pPr>
            <a:endParaRPr lang="uk-UA" sz="2100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100" dirty="0">
                <a:cs typeface="Times New Roman" pitchFamily="18" charset="0"/>
              </a:rPr>
              <a:t>Нагороди, відзнаки                    2008р. – грамота Голосіївського РУО</a:t>
            </a:r>
          </a:p>
          <a:p>
            <a:pPr marL="0" indent="0">
              <a:buNone/>
            </a:pPr>
            <a:r>
              <a:rPr lang="uk-UA" sz="2100" dirty="0">
                <a:cs typeface="Times New Roman" pitchFamily="18" charset="0"/>
              </a:rPr>
              <a:t>                                                        2017р. – грамота Голосіївського РУО</a:t>
            </a:r>
          </a:p>
          <a:p>
            <a:pPr marL="0" indent="0">
              <a:buNone/>
            </a:pPr>
            <a:endParaRPr lang="uk-UA" sz="2000" dirty="0"/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6001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130480" cy="576064"/>
          </a:xfrm>
        </p:spPr>
        <p:txBody>
          <a:bodyPr>
            <a:noAutofit/>
          </a:bodyPr>
          <a:lstStyle/>
          <a:p>
            <a:r>
              <a:rPr lang="uk-UA" sz="3200" b="1" dirty="0"/>
              <a:t>     Участь у Благодійному Ярмарку 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268760"/>
            <a:ext cx="3744416" cy="511256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887" y="1268760"/>
            <a:ext cx="417004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56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08912" cy="576064"/>
          </a:xfrm>
        </p:spPr>
        <p:txBody>
          <a:bodyPr>
            <a:noAutofit/>
          </a:bodyPr>
          <a:lstStyle/>
          <a:p>
            <a:r>
              <a:rPr lang="uk-UA" sz="3200" dirty="0"/>
              <a:t>      Екскурсія до пожежної частини</a:t>
            </a:r>
            <a:endParaRPr lang="ru-RU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816424" cy="511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40768"/>
            <a:ext cx="4032447" cy="511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680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4176464" cy="1008112"/>
          </a:xfrm>
        </p:spPr>
        <p:txBody>
          <a:bodyPr>
            <a:normAutofit fontScale="90000"/>
          </a:bodyPr>
          <a:lstStyle/>
          <a:p>
            <a:r>
              <a:rPr lang="uk-UA" sz="3200" dirty="0"/>
              <a:t>Проводимо досліди на </a:t>
            </a:r>
            <a:r>
              <a:rPr lang="uk-UA" sz="3200" dirty="0" err="1"/>
              <a:t>уроках</a:t>
            </a:r>
            <a:r>
              <a:rPr lang="uk-UA" sz="3200" dirty="0"/>
              <a:t> ЯДС</a:t>
            </a:r>
            <a:endParaRPr lang="ru-RU" sz="3200" dirty="0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388843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37" y="1412776"/>
            <a:ext cx="3777010" cy="461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93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08912" cy="936104"/>
          </a:xfrm>
        </p:spPr>
        <p:txBody>
          <a:bodyPr>
            <a:noAutofit/>
          </a:bodyPr>
          <a:lstStyle/>
          <a:p>
            <a:r>
              <a:rPr lang="uk-UA" sz="3200" b="1" dirty="0"/>
              <a:t>          Участь у виховному заході </a:t>
            </a:r>
            <a:br>
              <a:rPr lang="uk-UA" sz="3200" b="1" dirty="0"/>
            </a:br>
            <a:r>
              <a:rPr lang="uk-UA" sz="3200" b="1" dirty="0"/>
              <a:t>                       «Свято Весни»</a:t>
            </a:r>
            <a:endParaRPr lang="ru-RU" sz="3200" b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700808"/>
            <a:ext cx="821390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018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5227" y="764704"/>
            <a:ext cx="4371230" cy="2160240"/>
          </a:xfrm>
        </p:spPr>
        <p:txBody>
          <a:bodyPr>
            <a:normAutofit/>
          </a:bodyPr>
          <a:lstStyle/>
          <a:p>
            <a:r>
              <a:rPr lang="uk-UA" sz="3200" b="1" dirty="0"/>
              <a:t>Участь у виховних заходах з нагоди </a:t>
            </a:r>
            <a:br>
              <a:rPr lang="uk-UA" sz="3200" b="1" dirty="0"/>
            </a:br>
            <a:r>
              <a:rPr lang="uk-UA" sz="3200" b="1" dirty="0"/>
              <a:t>      Дня пам’яті </a:t>
            </a:r>
            <a:br>
              <a:rPr lang="uk-UA" sz="3200" b="1" dirty="0"/>
            </a:br>
            <a:r>
              <a:rPr lang="uk-UA" sz="3200" b="1" dirty="0"/>
              <a:t>Тараса Шевченка</a:t>
            </a:r>
            <a:endParaRPr lang="ru-RU" sz="32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03" y="548680"/>
            <a:ext cx="3795165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2924944"/>
            <a:ext cx="426973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78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60648"/>
            <a:ext cx="820891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576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620688"/>
            <a:ext cx="4320480" cy="2016224"/>
          </a:xfrm>
        </p:spPr>
        <p:txBody>
          <a:bodyPr>
            <a:normAutofit/>
          </a:bodyPr>
          <a:lstStyle/>
          <a:p>
            <a:r>
              <a:rPr lang="uk-UA" sz="2400" b="1" dirty="0"/>
              <a:t>Святкуємо </a:t>
            </a:r>
            <a:br>
              <a:rPr lang="uk-UA" sz="2400" b="1" dirty="0"/>
            </a:br>
            <a:r>
              <a:rPr lang="uk-UA" sz="2400" b="1" dirty="0"/>
              <a:t>День Вишиванки </a:t>
            </a:r>
            <a:br>
              <a:rPr lang="uk-UA" sz="2400" b="1" dirty="0"/>
            </a:br>
            <a:r>
              <a:rPr lang="uk-UA" sz="2400" b="1" dirty="0"/>
              <a:t>та  підтримуємо     </a:t>
            </a:r>
            <a:br>
              <a:rPr lang="uk-UA" sz="2400" b="1" dirty="0"/>
            </a:br>
            <a:r>
              <a:rPr lang="uk-UA" sz="2400" b="1" dirty="0"/>
              <a:t>однокласників – талановитих артистів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5805264"/>
            <a:ext cx="4320480" cy="64807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https://youtu.be/OTF-FMdKsPg?si=EYg0ZNFsQGFAL8uq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36912"/>
            <a:ext cx="432048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48" y="332656"/>
            <a:ext cx="382742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153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3888432" cy="3142039"/>
          </a:xfrm>
        </p:spPr>
        <p:txBody>
          <a:bodyPr>
            <a:noAutofit/>
          </a:bodyPr>
          <a:lstStyle/>
          <a:p>
            <a:r>
              <a:rPr lang="uk-UA" sz="2800" b="1" dirty="0"/>
              <a:t>Вивчаємо правила</a:t>
            </a:r>
            <a:br>
              <a:rPr lang="uk-UA" sz="2800" b="1" dirty="0"/>
            </a:br>
            <a:r>
              <a:rPr lang="uk-UA" sz="2800" b="1" dirty="0"/>
              <a:t>дорожнього руху, права та обов’язки громадян, протипожежна безпека</a:t>
            </a:r>
            <a:endParaRPr lang="ru-RU" sz="28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548680"/>
            <a:ext cx="4241901" cy="334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27" y="3546704"/>
            <a:ext cx="3708920" cy="302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456" y="3933056"/>
            <a:ext cx="4630866" cy="264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091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08912" cy="360040"/>
          </a:xfrm>
        </p:spPr>
        <p:txBody>
          <a:bodyPr>
            <a:noAutofit/>
          </a:bodyPr>
          <a:lstStyle/>
          <a:p>
            <a:r>
              <a:rPr lang="uk-UA" sz="3200" b="1" dirty="0"/>
              <a:t>Участь у фестивалі Англійської мови</a:t>
            </a:r>
            <a:endParaRPr lang="ru-RU" sz="3200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052736"/>
            <a:ext cx="820891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436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3600400" cy="1818166"/>
          </a:xfrm>
        </p:spPr>
        <p:txBody>
          <a:bodyPr>
            <a:normAutofit/>
          </a:bodyPr>
          <a:lstStyle/>
          <a:p>
            <a:r>
              <a:rPr lang="uk-UA" sz="2800" dirty="0"/>
              <a:t>Піжамна вечірка з нагоди свята Хелловін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5255017"/>
            <a:ext cx="45719" cy="8711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22830"/>
            <a:ext cx="4032447" cy="442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656624"/>
            <a:ext cx="4320481" cy="291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3573017"/>
            <a:ext cx="4320481" cy="306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935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uk-UA" sz="3200" b="1" dirty="0">
                <a:latin typeface="+mn-lt"/>
                <a:cs typeface="Times New Roman" pitchFamily="18" charset="0"/>
              </a:rPr>
              <a:t>Педагогічне кредо</a:t>
            </a:r>
            <a:endParaRPr lang="ru-RU" sz="3200" b="1" dirty="0">
              <a:latin typeface="+mn-lt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23652"/>
            <a:ext cx="8136904" cy="3508977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cs typeface="Times New Roman" pitchFamily="18" charset="0"/>
              </a:rPr>
              <a:t>    «Якщо запастися терпінням і виявити старання, </a:t>
            </a:r>
          </a:p>
          <a:p>
            <a:pPr marL="0" indent="0">
              <a:buNone/>
            </a:pPr>
            <a:r>
              <a:rPr lang="uk-UA" dirty="0">
                <a:cs typeface="Times New Roman" pitchFamily="18" charset="0"/>
              </a:rPr>
              <a:t>то посіяні насіння знання неодмінно дадуть добрі сходи»</a:t>
            </a:r>
          </a:p>
          <a:p>
            <a:pPr marL="0" indent="0">
              <a:buNone/>
            </a:pPr>
            <a:r>
              <a:rPr lang="uk-UA" dirty="0">
                <a:cs typeface="Times New Roman" pitchFamily="18" charset="0"/>
              </a:rPr>
              <a:t>                                                   Леонардо да Вінчі</a:t>
            </a:r>
            <a:endParaRPr lang="ru-RU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02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3" y="260648"/>
            <a:ext cx="8208913" cy="1060858"/>
          </a:xfrm>
        </p:spPr>
        <p:txBody>
          <a:bodyPr>
            <a:noAutofit/>
          </a:bodyPr>
          <a:lstStyle/>
          <a:p>
            <a:br>
              <a:rPr lang="uk-UA" sz="2800" dirty="0"/>
            </a:br>
            <a:br>
              <a:rPr lang="uk-UA" sz="2800" dirty="0"/>
            </a:br>
            <a:br>
              <a:rPr lang="uk-UA" sz="2800" dirty="0"/>
            </a:br>
            <a:r>
              <a:rPr lang="uk-UA" sz="2400" b="1" dirty="0"/>
              <a:t>Подяка співробітникам  Посольства Литви за надані матеріали з нагоди проведення Дня Європи</a:t>
            </a:r>
            <a:endParaRPr lang="ru-RU" sz="2400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21506"/>
            <a:ext cx="3342786" cy="524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459" y="3501008"/>
            <a:ext cx="4809997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459" y="1321506"/>
            <a:ext cx="4809997" cy="217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481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136904" cy="541864"/>
          </a:xfrm>
        </p:spPr>
        <p:txBody>
          <a:bodyPr>
            <a:normAutofit fontScale="90000"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uk-UA" sz="3600" b="1" dirty="0">
                <a:latin typeface="+mn-lt"/>
                <a:cs typeface="Times New Roman" pitchFamily="18" charset="0"/>
              </a:rPr>
              <a:t>Науково – методична тема </a:t>
            </a:r>
            <a:endParaRPr lang="ru-RU" sz="3600" b="1" dirty="0">
              <a:latin typeface="+mn-lt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180812"/>
            <a:ext cx="8208912" cy="4653136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 </a:t>
            </a:r>
          </a:p>
          <a:p>
            <a:pPr marL="0" indent="0">
              <a:buNone/>
            </a:pPr>
            <a:r>
              <a:rPr lang="uk-UA" sz="3200" dirty="0"/>
              <a:t> </a:t>
            </a:r>
            <a:r>
              <a:rPr lang="uk-UA" sz="3200" dirty="0">
                <a:cs typeface="Times New Roman" pitchFamily="18" charset="0"/>
              </a:rPr>
              <a:t>«Розвиток життєвих компетентностей   </a:t>
            </a:r>
          </a:p>
          <a:p>
            <a:pPr marL="0" indent="0">
              <a:buNone/>
            </a:pPr>
            <a:r>
              <a:rPr lang="uk-UA" sz="3200" dirty="0">
                <a:cs typeface="Times New Roman" pitchFamily="18" charset="0"/>
              </a:rPr>
              <a:t>                 молодших школярів»</a:t>
            </a:r>
            <a:endParaRPr lang="ru-RU" sz="32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0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08912" cy="648072"/>
          </a:xfrm>
        </p:spPr>
        <p:txBody>
          <a:bodyPr>
            <a:normAutofit/>
          </a:bodyPr>
          <a:lstStyle/>
          <a:p>
            <a:r>
              <a:rPr lang="uk-UA" sz="3200" b="1" dirty="0"/>
              <a:t>    Стислий зміст роботи над темою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08912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   </a:t>
            </a:r>
          </a:p>
          <a:p>
            <a:pPr marL="0" indent="0">
              <a:buNone/>
            </a:pPr>
            <a:r>
              <a:rPr lang="uk-UA" dirty="0">
                <a:cs typeface="Times New Roman" pitchFamily="18" charset="0"/>
              </a:rPr>
              <a:t>    Життєва компетентність охоплює у собі такі надбання особистості: знання, вміння, навички, способи діяльності, розвинені можливості сприймання розуміння та творчого використання матеріальних та духовних цінностей суспільства.  Воно є інтегрованим від понять «компетентність» і «життя».  Компетентність у житті розкриває міру включеності особистості в активну діяльність, здатність ефективно розв'язувати проблемну ситуацію життя, мобілізувати при цьому знання, досвід, уміння та цінності.</a:t>
            </a:r>
            <a:endParaRPr lang="ru-RU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551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504056"/>
          </a:xfrm>
        </p:spPr>
        <p:txBody>
          <a:bodyPr>
            <a:noAutofit/>
          </a:bodyPr>
          <a:lstStyle/>
          <a:p>
            <a:r>
              <a:rPr lang="uk-UA" sz="3200" b="1" dirty="0"/>
              <a:t>   Стислий зміст роботи над темою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08912" cy="5328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dirty="0">
                <a:cs typeface="Times New Roman" pitchFamily="18" charset="0"/>
              </a:rPr>
              <a:t>   </a:t>
            </a:r>
            <a:r>
              <a:rPr lang="uk-UA" sz="2000" dirty="0">
                <a:cs typeface="Times New Roman" pitchFamily="18" charset="0"/>
              </a:rPr>
              <a:t>Основні підходи до визначення сутності життєвої компетентності:                                            </a:t>
            </a:r>
            <a:endParaRPr lang="ru-RU" sz="2000" dirty="0">
              <a:cs typeface="Times New Roman" pitchFamily="18" charset="0"/>
            </a:endParaRPr>
          </a:p>
          <a:p>
            <a:pPr marL="68580" lvl="0" indent="0">
              <a:buNone/>
            </a:pPr>
            <a:r>
              <a:rPr lang="uk-UA" sz="2000" i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*</a:t>
            </a:r>
            <a:r>
              <a:rPr lang="uk-UA" sz="2000" dirty="0">
                <a:cs typeface="Times New Roman" pitchFamily="18" charset="0"/>
              </a:rPr>
              <a:t>Соціальний підхід - визначає життєву компетентність особистості як умову необхідно для дотримання ними існуючих у суспільстві норм ,прав та цінностей;</a:t>
            </a:r>
            <a:endParaRPr lang="ru-RU" sz="2000" dirty="0">
              <a:cs typeface="Times New Roman" pitchFamily="18" charset="0"/>
            </a:endParaRPr>
          </a:p>
          <a:p>
            <a:pPr marL="68580" lvl="0" indent="0">
              <a:buNone/>
            </a:pPr>
            <a:r>
              <a:rPr lang="uk-UA" sz="2000" b="1" dirty="0">
                <a:cs typeface="Times New Roman" pitchFamily="18" charset="0"/>
              </a:rPr>
              <a:t>*</a:t>
            </a:r>
            <a:r>
              <a:rPr lang="uk-UA" sz="2000" dirty="0">
                <a:cs typeface="Times New Roman" pitchFamily="18" charset="0"/>
              </a:rPr>
              <a:t>Психологічний підхід  - визначає життєву компетентність людини як розвинену здатність до самореалізації фізичних, психічних та духовних якостей. </a:t>
            </a:r>
            <a:endParaRPr lang="ru-RU" sz="2000" dirty="0">
              <a:cs typeface="Times New Roman" pitchFamily="18" charset="0"/>
            </a:endParaRPr>
          </a:p>
          <a:p>
            <a:pPr marL="68580" lvl="0" indent="0">
              <a:buNone/>
            </a:pPr>
            <a:r>
              <a:rPr lang="uk-UA" sz="2000" b="1" dirty="0">
                <a:cs typeface="Times New Roman" pitchFamily="18" charset="0"/>
              </a:rPr>
              <a:t>*</a:t>
            </a:r>
            <a:r>
              <a:rPr lang="uk-UA" sz="2000" dirty="0">
                <a:cs typeface="Times New Roman" pitchFamily="18" charset="0"/>
              </a:rPr>
              <a:t>Педагогічний підхід визначає життєву компетентність особистості як духовно-практичний досвід який може бути успішно освоєним ними у процесі ранньої соціалізації.</a:t>
            </a:r>
            <a:endParaRPr lang="ru-RU" sz="2000" dirty="0">
              <a:cs typeface="Times New Roman" pitchFamily="18" charset="0"/>
            </a:endParaRPr>
          </a:p>
          <a:p>
            <a:pPr marL="68580" indent="0">
              <a:buNone/>
            </a:pPr>
            <a:r>
              <a:rPr lang="uk-UA" sz="2000" b="1" dirty="0">
                <a:cs typeface="Times New Roman" pitchFamily="18" charset="0"/>
              </a:rPr>
              <a:t>*</a:t>
            </a:r>
            <a:r>
              <a:rPr lang="uk-UA" sz="2000" dirty="0">
                <a:cs typeface="Times New Roman" pitchFamily="18" charset="0"/>
              </a:rPr>
              <a:t>Життєва компетентність як сукупність певного досвіду особистості не може бути сталою - це динамічне трансформативне явище, яке розвивається видозмінюється, ускладнюється.  </a:t>
            </a:r>
            <a:endParaRPr lang="ru-RU" sz="20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083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08912" cy="504056"/>
          </a:xfrm>
        </p:spPr>
        <p:txBody>
          <a:bodyPr>
            <a:normAutofit fontScale="90000"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3600" b="1" dirty="0">
                <a:latin typeface="+mn-lt"/>
                <a:cs typeface="Times New Roman" pitchFamily="18" charset="0"/>
              </a:rPr>
              <a:t>Стислий зміст роботи над темою</a:t>
            </a:r>
            <a:endParaRPr lang="ru-RU" sz="3600" b="1" dirty="0">
              <a:latin typeface="+mn-lt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08912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    </a:t>
            </a:r>
            <a:r>
              <a:rPr lang="uk-UA" dirty="0">
                <a:cs typeface="Times New Roman" pitchFamily="18" charset="0"/>
              </a:rPr>
              <a:t>Суттєвою ознакою життєвої компетентності школярів є те, що вона має різнорівневий та індивідуальний характер. Життєва компетентність школярів має безпосередньо залежність від тих педагогічних дій, які спрямовуються з метою надання необхідної освітньої допомоги, створення належних умов для їх життя, навчання, праці та гри.    </a:t>
            </a:r>
            <a:endParaRPr lang="ru-RU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dirty="0">
                <a:cs typeface="Times New Roman" pitchFamily="18" charset="0"/>
              </a:rPr>
              <a:t>   Життєва компетентність молодшого школяра - це знання, уміння і навички, життєва мудрість, життєтворчі здібності, життєвий досвід,  досягнення . Ці структурні компоненти життєвої компетентності є важливим і необхідним фактором формування життєвої компетентності дитини, її здатність до самореалізації.</a:t>
            </a:r>
            <a:endParaRPr lang="ru-RU" dirty="0"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2453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08912" cy="576064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3600" b="1" dirty="0">
                <a:latin typeface="+mn-lt"/>
                <a:cs typeface="Times New Roman" pitchFamily="18" charset="0"/>
              </a:rPr>
              <a:t>Стислий зміст роботи над темою</a:t>
            </a:r>
            <a:endParaRPr lang="ru-RU" sz="3600" b="1" dirty="0">
              <a:latin typeface="+mn-lt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08912" cy="5517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   </a:t>
            </a:r>
          </a:p>
          <a:p>
            <a:pPr marL="0" indent="0">
              <a:buNone/>
            </a:pPr>
            <a:r>
              <a:rPr lang="uk-UA" sz="2200" dirty="0"/>
              <a:t>   </a:t>
            </a:r>
            <a:r>
              <a:rPr lang="uk-UA" sz="2200" dirty="0">
                <a:cs typeface="Times New Roman" pitchFamily="18" charset="0"/>
              </a:rPr>
              <a:t>Я використовую різноманітні освітні методи, які включають інтерактивні підходи, такі як: робота в групах, навчальні ігри, творчі завдання, історії (сторітеллінг), а також традиційні словесні (бесіда, розповідь), наочні (демонстрація, ілюстрація) та практичні (вправа, дидактична гра) методи.</a:t>
            </a:r>
            <a:r>
              <a:rPr lang="ru-RU" sz="2200" dirty="0">
                <a:cs typeface="Times New Roman" pitchFamily="18" charset="0"/>
              </a:rPr>
              <a:t> Сучасна українська школа використовує інтерактивні методи, що передбачають активну участь учнів та співпрацю, створюючи діалог між учителем і учнями (</a:t>
            </a:r>
            <a:r>
              <a:rPr lang="ru-RU" sz="2000" dirty="0"/>
              <a:t>«Мікрофон», «Коло ідей», «Мозковий штурм» та </a:t>
            </a:r>
            <a:r>
              <a:rPr lang="ru-RU" sz="2000" dirty="0" err="1"/>
              <a:t>ін</a:t>
            </a:r>
            <a:r>
              <a:rPr lang="ru-RU" sz="2000" dirty="0"/>
              <a:t>.)</a:t>
            </a:r>
            <a:endParaRPr lang="ru-RU" sz="2200" dirty="0"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8119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720080"/>
          </a:xfrm>
        </p:spPr>
        <p:txBody>
          <a:bodyPr>
            <a:normAutofit/>
          </a:bodyPr>
          <a:lstStyle/>
          <a:p>
            <a:r>
              <a:rPr lang="uk-UA" sz="3200" b="1" dirty="0"/>
              <a:t>     Результат роботи над темою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08912" cy="5400600"/>
          </a:xfrm>
        </p:spPr>
        <p:txBody>
          <a:bodyPr/>
          <a:lstStyle/>
          <a:p>
            <a:endParaRPr lang="uk-UA" dirty="0"/>
          </a:p>
          <a:p>
            <a:r>
              <a:rPr lang="uk-UA" sz="2200" dirty="0"/>
              <a:t>Методична розробка «Урок – подорож. Я- мандрівник» </a:t>
            </a:r>
            <a:endParaRPr lang="en-US" sz="2200" dirty="0"/>
          </a:p>
          <a:p>
            <a:pPr marL="68580" indent="0">
              <a:buNone/>
            </a:pPr>
            <a:r>
              <a:rPr lang="en-US" sz="2200" dirty="0">
                <a:hlinkClick r:id="rId2"/>
              </a:rPr>
              <a:t>https://docs.google.com/document/d/1pyLwlQeNdHbKpjJJlb79cwZKmcl8xsOt/edit?usp=sharing&amp;ouid=109942683824185083915&amp;rtpof=true&amp;sd=true</a:t>
            </a:r>
            <a:r>
              <a:rPr lang="en-US" sz="2200" dirty="0"/>
              <a:t> </a:t>
            </a:r>
            <a:endParaRPr lang="uk-UA" sz="2200" dirty="0"/>
          </a:p>
          <a:p>
            <a:endParaRPr lang="uk-UA" sz="2200" dirty="0"/>
          </a:p>
          <a:p>
            <a:r>
              <a:rPr lang="ru-RU" sz="2200" dirty="0"/>
              <a:t>«</a:t>
            </a:r>
            <a:r>
              <a:rPr lang="ru-RU" sz="2200" dirty="0" err="1"/>
              <a:t>Збірник</a:t>
            </a:r>
            <a:r>
              <a:rPr lang="ru-RU" sz="2200" dirty="0"/>
              <a:t> задач з математики, які сприяють формуванню життєвих компетентностей учнів 3-4 класів» </a:t>
            </a:r>
          </a:p>
          <a:p>
            <a:pPr marL="68580" indent="0">
              <a:buNone/>
            </a:pPr>
            <a:r>
              <a:rPr lang="en-US" sz="2200" dirty="0">
                <a:hlinkClick r:id="rId3"/>
              </a:rPr>
              <a:t>https://docs.google.com/document/d/187EgMWRpbbscQbyL_WQ4mtLbJF2eesGG/edit?usp=sharing&amp;ouid=109942683824185083915&amp;rtpof=true&amp;sd=true</a:t>
            </a:r>
            <a:endParaRPr lang="en-US" sz="2200" dirty="0"/>
          </a:p>
          <a:p>
            <a:endParaRPr lang="ru-RU" sz="2200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55627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529</TotalTime>
  <Words>1193</Words>
  <Application>Microsoft Office PowerPoint</Application>
  <PresentationFormat>Екран (4:3)</PresentationFormat>
  <Paragraphs>114</Paragraphs>
  <Slides>30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30</vt:i4>
      </vt:variant>
    </vt:vector>
  </HeadingPairs>
  <TitlesOfParts>
    <vt:vector size="34" baseType="lpstr">
      <vt:lpstr>Century Gothic</vt:lpstr>
      <vt:lpstr>Times New Roman</vt:lpstr>
      <vt:lpstr>Wingdings 2</vt:lpstr>
      <vt:lpstr>Остин</vt:lpstr>
      <vt:lpstr>Ліцей №92 імені  Івана Франка міста Києва</vt:lpstr>
      <vt:lpstr>               Персоналія автора</vt:lpstr>
      <vt:lpstr>        Педагогічне кредо</vt:lpstr>
      <vt:lpstr>        Науково – методична тема </vt:lpstr>
      <vt:lpstr>    Стислий зміст роботи над темою</vt:lpstr>
      <vt:lpstr>   Стислий зміст роботи над темою</vt:lpstr>
      <vt:lpstr>     Стислий зміст роботи над темою</vt:lpstr>
      <vt:lpstr>     Стислий зміст роботи над темою</vt:lpstr>
      <vt:lpstr>     Результат роботи над темою</vt:lpstr>
      <vt:lpstr>    Результат роботи над темою</vt:lpstr>
      <vt:lpstr>      Результати роботи над темою</vt:lpstr>
      <vt:lpstr>     Результати роботи над темою</vt:lpstr>
      <vt:lpstr>                  Поширення досвіду</vt:lpstr>
      <vt:lpstr>              Поширення досвіду</vt:lpstr>
      <vt:lpstr>        Робота класного керівника</vt:lpstr>
      <vt:lpstr>                    Участь у конкурсах </vt:lpstr>
      <vt:lpstr>Інсценізація, руханки та цікаві завдання  на уроках англійської мови</vt:lpstr>
      <vt:lpstr>         Урок – подорож     «Я – мандрівник»                  Робота з картками та                картами</vt:lpstr>
      <vt:lpstr>Презентація PowerPoint</vt:lpstr>
      <vt:lpstr>     Участь у Благодійному Ярмарку </vt:lpstr>
      <vt:lpstr>      Екскурсія до пожежної частини</vt:lpstr>
      <vt:lpstr>Проводимо досліди на уроках ЯДС</vt:lpstr>
      <vt:lpstr>          Участь у виховному заході                         «Свято Весни»</vt:lpstr>
      <vt:lpstr>Участь у виховних заходах з нагоди        Дня пам’яті  Тараса Шевченка</vt:lpstr>
      <vt:lpstr>Презентація PowerPoint</vt:lpstr>
      <vt:lpstr>Святкуємо  День Вишиванки  та  підтримуємо      однокласників – талановитих артистів</vt:lpstr>
      <vt:lpstr>Вивчаємо правила дорожнього руху, права та обов’язки громадян, протипожежна безпека</vt:lpstr>
      <vt:lpstr>Участь у фестивалі Англійської мови</vt:lpstr>
      <vt:lpstr>Піжамна вечірка з нагоди свята Хелловін</vt:lpstr>
      <vt:lpstr>   Подяка співробітникам  Посольства Литви за надані матеріали з нагоди проведення Дня Європи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Ліцей №92 імені Івана Франка міста Києва</dc:title>
  <dc:creator>ДПК</dc:creator>
  <cp:lastModifiedBy>User</cp:lastModifiedBy>
  <cp:revision>42</cp:revision>
  <dcterms:created xsi:type="dcterms:W3CDTF">2025-11-12T09:01:43Z</dcterms:created>
  <dcterms:modified xsi:type="dcterms:W3CDTF">2025-12-04T11:09:11Z</dcterms:modified>
</cp:coreProperties>
</file>